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1" r:id="rId3"/>
    <p:sldId id="257" r:id="rId4"/>
    <p:sldId id="262" r:id="rId5"/>
    <p:sldId id="258" r:id="rId6"/>
    <p:sldId id="263" r:id="rId7"/>
    <p:sldId id="264" r:id="rId8"/>
    <p:sldId id="265" r:id="rId9"/>
    <p:sldId id="289" r:id="rId10"/>
    <p:sldId id="288" r:id="rId11"/>
    <p:sldId id="268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6" r:id="rId23"/>
    <p:sldId id="282" r:id="rId24"/>
    <p:sldId id="283" r:id="rId25"/>
    <p:sldId id="284" r:id="rId26"/>
    <p:sldId id="285" r:id="rId27"/>
    <p:sldId id="287" r:id="rId28"/>
    <p:sldId id="290" r:id="rId29"/>
    <p:sldId id="293" r:id="rId30"/>
    <p:sldId id="291" r:id="rId31"/>
    <p:sldId id="29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ichitra Balakrishnan" initials="JB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99"/>
    <p:restoredTop sz="94674"/>
  </p:normalViewPr>
  <p:slideViewPr>
    <p:cSldViewPr snapToGrid="0" snapToObjects="1">
      <p:cViewPr varScale="1">
        <p:scale>
          <a:sx n="122" d="100"/>
          <a:sy n="122" d="100"/>
        </p:scale>
        <p:origin x="22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3"/>
                <c:pt idx="0">
                  <c:v>Readmission30</c:v>
                </c:pt>
                <c:pt idx="1">
                  <c:v>Readmission90</c:v>
                </c:pt>
                <c:pt idx="2">
                  <c:v>Rest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20.0</c:v>
                </c:pt>
                <c:pt idx="1">
                  <c:v>34.0</c:v>
                </c:pt>
                <c:pt idx="2">
                  <c:v>46.0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6128288381006"/>
          <c:y val="0.86906088659766"/>
          <c:w val="0.693554432947418"/>
          <c:h val="0.095741544528908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2BB8D8-3790-4EE8-BF8D-6BD3CF6B7ACA}" type="doc">
      <dgm:prSet loTypeId="urn:microsoft.com/office/officeart/2005/8/layout/hChevron3" loCatId="Inbox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707C0006-9E75-4AC8-9175-7F38E008D93E}">
      <dgm:prSet/>
      <dgm:spPr/>
      <dgm:t>
        <a:bodyPr/>
        <a:lstStyle/>
        <a:p>
          <a:r>
            <a:rPr lang="en-US" dirty="0" smtClean="0"/>
            <a:t>Business Challenge</a:t>
          </a:r>
          <a:endParaRPr lang="en-US" dirty="0"/>
        </a:p>
      </dgm:t>
    </dgm:pt>
    <dgm:pt modelId="{F9D7A17A-664E-4C5D-8577-80F5543E4F2E}" type="parTrans" cxnId="{FFDECAC4-9EEC-4870-AEC5-94ECBECC6031}">
      <dgm:prSet/>
      <dgm:spPr/>
      <dgm:t>
        <a:bodyPr/>
        <a:lstStyle/>
        <a:p>
          <a:endParaRPr lang="en-US"/>
        </a:p>
      </dgm:t>
    </dgm:pt>
    <dgm:pt modelId="{5E08FAF5-FF8A-4C65-A2CD-408B610A14C8}" type="sibTrans" cxnId="{FFDECAC4-9EEC-4870-AEC5-94ECBECC6031}">
      <dgm:prSet/>
      <dgm:spPr/>
      <dgm:t>
        <a:bodyPr/>
        <a:lstStyle/>
        <a:p>
          <a:endParaRPr lang="en-US"/>
        </a:p>
      </dgm:t>
    </dgm:pt>
    <dgm:pt modelId="{E06D259C-F596-4959-9AE8-2D61FAE8451F}">
      <dgm:prSet/>
      <dgm:spPr/>
      <dgm:t>
        <a:bodyPr/>
        <a:lstStyle/>
        <a:p>
          <a:r>
            <a:rPr lang="en-US" dirty="0" smtClean="0"/>
            <a:t>Change Needed</a:t>
          </a:r>
        </a:p>
        <a:p>
          <a:r>
            <a:rPr lang="en-US" dirty="0" smtClean="0"/>
            <a:t>The What ?</a:t>
          </a:r>
          <a:endParaRPr lang="en-US" dirty="0"/>
        </a:p>
      </dgm:t>
    </dgm:pt>
    <dgm:pt modelId="{3438AB6B-0B1E-447D-B653-950C29208DB6}" type="parTrans" cxnId="{7FC94F7F-63D0-4104-AF1A-0D5E9F6799E7}">
      <dgm:prSet/>
      <dgm:spPr/>
      <dgm:t>
        <a:bodyPr/>
        <a:lstStyle/>
        <a:p>
          <a:endParaRPr lang="en-US"/>
        </a:p>
      </dgm:t>
    </dgm:pt>
    <dgm:pt modelId="{BEF51B0F-722B-49CB-9D04-5A51DAEFB3F7}" type="sibTrans" cxnId="{7FC94F7F-63D0-4104-AF1A-0D5E9F6799E7}">
      <dgm:prSet/>
      <dgm:spPr/>
      <dgm:t>
        <a:bodyPr/>
        <a:lstStyle/>
        <a:p>
          <a:endParaRPr lang="en-US"/>
        </a:p>
      </dgm:t>
    </dgm:pt>
    <dgm:pt modelId="{CBCC6445-DDFA-4240-B084-A6482234CED3}">
      <dgm:prSet/>
      <dgm:spPr/>
      <dgm:t>
        <a:bodyPr/>
        <a:lstStyle/>
        <a:p>
          <a:r>
            <a:rPr lang="en-US" dirty="0" smtClean="0"/>
            <a:t>Change Options </a:t>
          </a:r>
        </a:p>
        <a:p>
          <a:r>
            <a:rPr lang="en-US" dirty="0" smtClean="0"/>
            <a:t>The How ?</a:t>
          </a:r>
          <a:endParaRPr lang="en-US" dirty="0"/>
        </a:p>
      </dgm:t>
    </dgm:pt>
    <dgm:pt modelId="{75CBC20D-0B70-486E-989C-BE9AEC282752}" type="parTrans" cxnId="{40CFF890-7124-4D41-9EBD-19052895C0AE}">
      <dgm:prSet/>
      <dgm:spPr/>
      <dgm:t>
        <a:bodyPr/>
        <a:lstStyle/>
        <a:p>
          <a:endParaRPr lang="en-US"/>
        </a:p>
      </dgm:t>
    </dgm:pt>
    <dgm:pt modelId="{21A68A57-85BA-4BB4-AC26-E5F00CBBAA1A}" type="sibTrans" cxnId="{40CFF890-7124-4D41-9EBD-19052895C0AE}">
      <dgm:prSet/>
      <dgm:spPr/>
      <dgm:t>
        <a:bodyPr/>
        <a:lstStyle/>
        <a:p>
          <a:endParaRPr lang="en-US"/>
        </a:p>
      </dgm:t>
    </dgm:pt>
    <dgm:pt modelId="{44A63BF2-7EF2-44B9-92F9-B6FDD7E2C665}">
      <dgm:prSet/>
      <dgm:spPr/>
      <dgm:t>
        <a:bodyPr/>
        <a:lstStyle/>
        <a:p>
          <a:r>
            <a:rPr lang="en-US" dirty="0" smtClean="0"/>
            <a:t>Change Options</a:t>
          </a:r>
        </a:p>
        <a:p>
          <a:r>
            <a:rPr lang="en-US" dirty="0" smtClean="0"/>
            <a:t>The Value ?</a:t>
          </a:r>
        </a:p>
      </dgm:t>
    </dgm:pt>
    <dgm:pt modelId="{36C2AEC8-66BB-4709-9998-597B37527AB1}" type="parTrans" cxnId="{641744DC-7783-4150-9633-4A19B42E692A}">
      <dgm:prSet/>
      <dgm:spPr/>
      <dgm:t>
        <a:bodyPr/>
        <a:lstStyle/>
        <a:p>
          <a:endParaRPr lang="en-US"/>
        </a:p>
      </dgm:t>
    </dgm:pt>
    <dgm:pt modelId="{48675A33-4724-45D1-B46B-7856196D5CA4}" type="sibTrans" cxnId="{641744DC-7783-4150-9633-4A19B42E692A}">
      <dgm:prSet/>
      <dgm:spPr/>
      <dgm:t>
        <a:bodyPr/>
        <a:lstStyle/>
        <a:p>
          <a:endParaRPr lang="en-US"/>
        </a:p>
      </dgm:t>
    </dgm:pt>
    <dgm:pt modelId="{14518AED-D043-4A28-9AC7-D30D4374E9B6}">
      <dgm:prSet/>
      <dgm:spPr/>
      <dgm:t>
        <a:bodyPr/>
        <a:lstStyle/>
        <a:p>
          <a:r>
            <a:rPr lang="en-US" dirty="0" smtClean="0"/>
            <a:t>Next Steps</a:t>
          </a:r>
          <a:endParaRPr lang="en-US" dirty="0"/>
        </a:p>
      </dgm:t>
    </dgm:pt>
    <dgm:pt modelId="{0FB453F3-14C6-4EDD-BEB4-4098502ECBE0}" type="parTrans" cxnId="{916B8839-D0F3-487C-BA63-5032388B43CE}">
      <dgm:prSet/>
      <dgm:spPr/>
      <dgm:t>
        <a:bodyPr/>
        <a:lstStyle/>
        <a:p>
          <a:endParaRPr lang="en-US"/>
        </a:p>
      </dgm:t>
    </dgm:pt>
    <dgm:pt modelId="{BDC1A5A9-1740-45D7-9DF7-47AAB6A47E40}" type="sibTrans" cxnId="{916B8839-D0F3-487C-BA63-5032388B43CE}">
      <dgm:prSet/>
      <dgm:spPr/>
      <dgm:t>
        <a:bodyPr/>
        <a:lstStyle/>
        <a:p>
          <a:endParaRPr lang="en-US"/>
        </a:p>
      </dgm:t>
    </dgm:pt>
    <dgm:pt modelId="{77B660BC-E903-2E4D-AC39-914DE622CD3F}" type="pres">
      <dgm:prSet presAssocID="{692BB8D8-3790-4EE8-BF8D-6BD3CF6B7AC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07184A-B45A-984B-A3BE-85A510806AA4}" type="pres">
      <dgm:prSet presAssocID="{707C0006-9E75-4AC8-9175-7F38E008D93E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800D99-E05F-8B4E-8954-E00E04B967F6}" type="pres">
      <dgm:prSet presAssocID="{5E08FAF5-FF8A-4C65-A2CD-408B610A14C8}" presName="parSpace" presStyleCnt="0"/>
      <dgm:spPr/>
    </dgm:pt>
    <dgm:pt modelId="{E136A1AC-4E77-354F-809E-4501BDAD7520}" type="pres">
      <dgm:prSet presAssocID="{E06D259C-F596-4959-9AE8-2D61FAE8451F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2F794B-1CF8-2149-9152-E51F62492BD8}" type="pres">
      <dgm:prSet presAssocID="{BEF51B0F-722B-49CB-9D04-5A51DAEFB3F7}" presName="parSpace" presStyleCnt="0"/>
      <dgm:spPr/>
    </dgm:pt>
    <dgm:pt modelId="{C2062429-EB0B-E142-BCB3-DFF2E751B237}" type="pres">
      <dgm:prSet presAssocID="{CBCC6445-DDFA-4240-B084-A6482234CED3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96A64-B33B-774F-8C6B-AE8AC8D5CD72}" type="pres">
      <dgm:prSet presAssocID="{21A68A57-85BA-4BB4-AC26-E5F00CBBAA1A}" presName="parSpace" presStyleCnt="0"/>
      <dgm:spPr/>
    </dgm:pt>
    <dgm:pt modelId="{E9684318-10A3-0D4C-A9D1-CBF8ACE74568}" type="pres">
      <dgm:prSet presAssocID="{44A63BF2-7EF2-44B9-92F9-B6FDD7E2C665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01EEF3-C4AB-6643-8B1B-E5807E16A458}" type="pres">
      <dgm:prSet presAssocID="{48675A33-4724-45D1-B46B-7856196D5CA4}" presName="parSpace" presStyleCnt="0"/>
      <dgm:spPr/>
    </dgm:pt>
    <dgm:pt modelId="{7D5911FB-301C-A147-9834-1C00E0A4D3D4}" type="pres">
      <dgm:prSet presAssocID="{14518AED-D043-4A28-9AC7-D30D4374E9B6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5FC7AB-7FA9-0245-842B-5C608F79C659}" type="presOf" srcId="{707C0006-9E75-4AC8-9175-7F38E008D93E}" destId="{A207184A-B45A-984B-A3BE-85A510806AA4}" srcOrd="0" destOrd="0" presId="urn:microsoft.com/office/officeart/2005/8/layout/hChevron3"/>
    <dgm:cxn modelId="{BA41D0B6-C95D-F440-9812-C1921C548D75}" type="presOf" srcId="{44A63BF2-7EF2-44B9-92F9-B6FDD7E2C665}" destId="{E9684318-10A3-0D4C-A9D1-CBF8ACE74568}" srcOrd="0" destOrd="0" presId="urn:microsoft.com/office/officeart/2005/8/layout/hChevron3"/>
    <dgm:cxn modelId="{CFAC4A01-1D0D-604C-8D1F-FF3F0817F968}" type="presOf" srcId="{E06D259C-F596-4959-9AE8-2D61FAE8451F}" destId="{E136A1AC-4E77-354F-809E-4501BDAD7520}" srcOrd="0" destOrd="0" presId="urn:microsoft.com/office/officeart/2005/8/layout/hChevron3"/>
    <dgm:cxn modelId="{40CFF890-7124-4D41-9EBD-19052895C0AE}" srcId="{692BB8D8-3790-4EE8-BF8D-6BD3CF6B7ACA}" destId="{CBCC6445-DDFA-4240-B084-A6482234CED3}" srcOrd="2" destOrd="0" parTransId="{75CBC20D-0B70-486E-989C-BE9AEC282752}" sibTransId="{21A68A57-85BA-4BB4-AC26-E5F00CBBAA1A}"/>
    <dgm:cxn modelId="{7FC94F7F-63D0-4104-AF1A-0D5E9F6799E7}" srcId="{692BB8D8-3790-4EE8-BF8D-6BD3CF6B7ACA}" destId="{E06D259C-F596-4959-9AE8-2D61FAE8451F}" srcOrd="1" destOrd="0" parTransId="{3438AB6B-0B1E-447D-B653-950C29208DB6}" sibTransId="{BEF51B0F-722B-49CB-9D04-5A51DAEFB3F7}"/>
    <dgm:cxn modelId="{FFDECAC4-9EEC-4870-AEC5-94ECBECC6031}" srcId="{692BB8D8-3790-4EE8-BF8D-6BD3CF6B7ACA}" destId="{707C0006-9E75-4AC8-9175-7F38E008D93E}" srcOrd="0" destOrd="0" parTransId="{F9D7A17A-664E-4C5D-8577-80F5543E4F2E}" sibTransId="{5E08FAF5-FF8A-4C65-A2CD-408B610A14C8}"/>
    <dgm:cxn modelId="{641744DC-7783-4150-9633-4A19B42E692A}" srcId="{692BB8D8-3790-4EE8-BF8D-6BD3CF6B7ACA}" destId="{44A63BF2-7EF2-44B9-92F9-B6FDD7E2C665}" srcOrd="3" destOrd="0" parTransId="{36C2AEC8-66BB-4709-9998-597B37527AB1}" sibTransId="{48675A33-4724-45D1-B46B-7856196D5CA4}"/>
    <dgm:cxn modelId="{10BBBD50-A00C-4D41-987B-155E9DD9283E}" type="presOf" srcId="{692BB8D8-3790-4EE8-BF8D-6BD3CF6B7ACA}" destId="{77B660BC-E903-2E4D-AC39-914DE622CD3F}" srcOrd="0" destOrd="0" presId="urn:microsoft.com/office/officeart/2005/8/layout/hChevron3"/>
    <dgm:cxn modelId="{DB4A5493-511C-744C-B5FE-FE9BCFF9AD33}" type="presOf" srcId="{CBCC6445-DDFA-4240-B084-A6482234CED3}" destId="{C2062429-EB0B-E142-BCB3-DFF2E751B237}" srcOrd="0" destOrd="0" presId="urn:microsoft.com/office/officeart/2005/8/layout/hChevron3"/>
    <dgm:cxn modelId="{D52973DC-320B-514D-BA75-29C3A6559607}" type="presOf" srcId="{14518AED-D043-4A28-9AC7-D30D4374E9B6}" destId="{7D5911FB-301C-A147-9834-1C00E0A4D3D4}" srcOrd="0" destOrd="0" presId="urn:microsoft.com/office/officeart/2005/8/layout/hChevron3"/>
    <dgm:cxn modelId="{916B8839-D0F3-487C-BA63-5032388B43CE}" srcId="{692BB8D8-3790-4EE8-BF8D-6BD3CF6B7ACA}" destId="{14518AED-D043-4A28-9AC7-D30D4374E9B6}" srcOrd="4" destOrd="0" parTransId="{0FB453F3-14C6-4EDD-BEB4-4098502ECBE0}" sibTransId="{BDC1A5A9-1740-45D7-9DF7-47AAB6A47E40}"/>
    <dgm:cxn modelId="{8D9B069A-7115-A348-B7B3-C1D42E1CFE88}" type="presParOf" srcId="{77B660BC-E903-2E4D-AC39-914DE622CD3F}" destId="{A207184A-B45A-984B-A3BE-85A510806AA4}" srcOrd="0" destOrd="0" presId="urn:microsoft.com/office/officeart/2005/8/layout/hChevron3"/>
    <dgm:cxn modelId="{C5BC06DF-A2CA-D347-8664-ABE4DB7C8584}" type="presParOf" srcId="{77B660BC-E903-2E4D-AC39-914DE622CD3F}" destId="{A3800D99-E05F-8B4E-8954-E00E04B967F6}" srcOrd="1" destOrd="0" presId="urn:microsoft.com/office/officeart/2005/8/layout/hChevron3"/>
    <dgm:cxn modelId="{A42E27FE-DACD-FB40-BCFF-3BA1DEB82A16}" type="presParOf" srcId="{77B660BC-E903-2E4D-AC39-914DE622CD3F}" destId="{E136A1AC-4E77-354F-809E-4501BDAD7520}" srcOrd="2" destOrd="0" presId="urn:microsoft.com/office/officeart/2005/8/layout/hChevron3"/>
    <dgm:cxn modelId="{2014CBE1-3B1F-BA4A-ABCC-D589B888265F}" type="presParOf" srcId="{77B660BC-E903-2E4D-AC39-914DE622CD3F}" destId="{412F794B-1CF8-2149-9152-E51F62492BD8}" srcOrd="3" destOrd="0" presId="urn:microsoft.com/office/officeart/2005/8/layout/hChevron3"/>
    <dgm:cxn modelId="{9292ECB9-D589-194B-ABD3-EC46C4A75F3F}" type="presParOf" srcId="{77B660BC-E903-2E4D-AC39-914DE622CD3F}" destId="{C2062429-EB0B-E142-BCB3-DFF2E751B237}" srcOrd="4" destOrd="0" presId="urn:microsoft.com/office/officeart/2005/8/layout/hChevron3"/>
    <dgm:cxn modelId="{CC4A563E-1F0F-994E-879E-A58B4711D602}" type="presParOf" srcId="{77B660BC-E903-2E4D-AC39-914DE622CD3F}" destId="{96A96A64-B33B-774F-8C6B-AE8AC8D5CD72}" srcOrd="5" destOrd="0" presId="urn:microsoft.com/office/officeart/2005/8/layout/hChevron3"/>
    <dgm:cxn modelId="{403F6B64-EFC9-6347-A0EE-4C354663D61C}" type="presParOf" srcId="{77B660BC-E903-2E4D-AC39-914DE622CD3F}" destId="{E9684318-10A3-0D4C-A9D1-CBF8ACE74568}" srcOrd="6" destOrd="0" presId="urn:microsoft.com/office/officeart/2005/8/layout/hChevron3"/>
    <dgm:cxn modelId="{EE5634D0-35F8-5C41-8A29-95B8F3DCC8C2}" type="presParOf" srcId="{77B660BC-E903-2E4D-AC39-914DE622CD3F}" destId="{1E01EEF3-C4AB-6643-8B1B-E5807E16A458}" srcOrd="7" destOrd="0" presId="urn:microsoft.com/office/officeart/2005/8/layout/hChevron3"/>
    <dgm:cxn modelId="{DF0FFD2C-C859-B14D-8FB6-56C3BB739EC0}" type="presParOf" srcId="{77B660BC-E903-2E4D-AC39-914DE622CD3F}" destId="{7D5911FB-301C-A147-9834-1C00E0A4D3D4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7184A-B45A-984B-A3BE-85A510806AA4}">
      <dsp:nvSpPr>
        <dsp:cNvPr id="0" name=""/>
        <dsp:cNvSpPr/>
      </dsp:nvSpPr>
      <dsp:spPr>
        <a:xfrm>
          <a:off x="1049" y="1531470"/>
          <a:ext cx="2046241" cy="81849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Business Challenge</a:t>
          </a:r>
          <a:endParaRPr lang="en-US" sz="1600" kern="1200" dirty="0"/>
        </a:p>
      </dsp:txBody>
      <dsp:txXfrm>
        <a:off x="1049" y="1531470"/>
        <a:ext cx="1841617" cy="818496"/>
      </dsp:txXfrm>
    </dsp:sp>
    <dsp:sp modelId="{E136A1AC-4E77-354F-809E-4501BDAD7520}">
      <dsp:nvSpPr>
        <dsp:cNvPr id="0" name=""/>
        <dsp:cNvSpPr/>
      </dsp:nvSpPr>
      <dsp:spPr>
        <a:xfrm>
          <a:off x="1638042" y="1531470"/>
          <a:ext cx="2046241" cy="8184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Change Needed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The What ?</a:t>
          </a:r>
          <a:endParaRPr lang="en-US" sz="1600" kern="1200" dirty="0"/>
        </a:p>
      </dsp:txBody>
      <dsp:txXfrm>
        <a:off x="2047290" y="1531470"/>
        <a:ext cx="1227745" cy="818496"/>
      </dsp:txXfrm>
    </dsp:sp>
    <dsp:sp modelId="{C2062429-EB0B-E142-BCB3-DFF2E751B237}">
      <dsp:nvSpPr>
        <dsp:cNvPr id="0" name=""/>
        <dsp:cNvSpPr/>
      </dsp:nvSpPr>
      <dsp:spPr>
        <a:xfrm>
          <a:off x="3275035" y="1531470"/>
          <a:ext cx="2046241" cy="8184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Change Options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The How ?</a:t>
          </a:r>
          <a:endParaRPr lang="en-US" sz="1600" kern="1200" dirty="0"/>
        </a:p>
      </dsp:txBody>
      <dsp:txXfrm>
        <a:off x="3684283" y="1531470"/>
        <a:ext cx="1227745" cy="818496"/>
      </dsp:txXfrm>
    </dsp:sp>
    <dsp:sp modelId="{E9684318-10A3-0D4C-A9D1-CBF8ACE74568}">
      <dsp:nvSpPr>
        <dsp:cNvPr id="0" name=""/>
        <dsp:cNvSpPr/>
      </dsp:nvSpPr>
      <dsp:spPr>
        <a:xfrm>
          <a:off x="4912028" y="1531470"/>
          <a:ext cx="2046241" cy="8184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Change Options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The Value ?</a:t>
          </a:r>
        </a:p>
      </dsp:txBody>
      <dsp:txXfrm>
        <a:off x="5321276" y="1531470"/>
        <a:ext cx="1227745" cy="818496"/>
      </dsp:txXfrm>
    </dsp:sp>
    <dsp:sp modelId="{7D5911FB-301C-A147-9834-1C00E0A4D3D4}">
      <dsp:nvSpPr>
        <dsp:cNvPr id="0" name=""/>
        <dsp:cNvSpPr/>
      </dsp:nvSpPr>
      <dsp:spPr>
        <a:xfrm>
          <a:off x="6549021" y="1531470"/>
          <a:ext cx="2046241" cy="8184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Next Steps</a:t>
          </a:r>
          <a:endParaRPr lang="en-US" sz="1600" kern="1200" dirty="0"/>
        </a:p>
      </dsp:txBody>
      <dsp:txXfrm>
        <a:off x="6958269" y="1531470"/>
        <a:ext cx="1227745" cy="8184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D7DB8-1ECC-FA45-9FFF-0D8B9C901166}" type="datetimeFigureOut">
              <a:rPr lang="en-US" smtClean="0"/>
              <a:t>7/20/17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B4A66-EF0F-4C4F-84FA-5C632D124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4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4000"/>
                    </a14:imgEffect>
                  </a14:imgLayer>
                </a14:imgProps>
              </a:ext>
            </a:extLst>
          </a:blip>
          <a:srcRect r="1" b="35623"/>
          <a:stretch/>
        </p:blipFill>
        <p:spPr>
          <a:xfrm>
            <a:off x="20" y="10"/>
            <a:ext cx="10652740" cy="6857990"/>
          </a:xfrm>
          <a:prstGeom prst="rect">
            <a:avLst/>
          </a:prstGeom>
        </p:spPr>
      </p:pic>
      <p:sp>
        <p:nvSpPr>
          <p:cNvPr id="23" name="Freeform: Shap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6396" y="0"/>
            <a:ext cx="3135444" cy="6858000"/>
          </a:xfrm>
          <a:custGeom>
            <a:avLst/>
            <a:gdLst>
              <a:gd name="connsiteX0" fmla="*/ 0 w 3135444"/>
              <a:gd name="connsiteY0" fmla="*/ 0 h 6858000"/>
              <a:gd name="connsiteX1" fmla="*/ 3135444 w 3135444"/>
              <a:gd name="connsiteY1" fmla="*/ 0 h 6858000"/>
              <a:gd name="connsiteX2" fmla="*/ 3135444 w 3135444"/>
              <a:gd name="connsiteY2" fmla="*/ 6858000 h 6858000"/>
              <a:gd name="connsiteX3" fmla="*/ 915794 w 3135444"/>
              <a:gd name="connsiteY3" fmla="*/ 6858000 h 6858000"/>
              <a:gd name="connsiteX4" fmla="*/ 1527283 w 3135444"/>
              <a:gd name="connsiteY4" fmla="*/ 37265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5444" h="6858000">
                <a:moveTo>
                  <a:pt x="0" y="0"/>
                </a:moveTo>
                <a:lnTo>
                  <a:pt x="3135444" y="0"/>
                </a:lnTo>
                <a:lnTo>
                  <a:pt x="3135444" y="6858000"/>
                </a:lnTo>
                <a:lnTo>
                  <a:pt x="915794" y="6858000"/>
                </a:lnTo>
                <a:lnTo>
                  <a:pt x="1527283" y="3726569"/>
                </a:lnTo>
                <a:close/>
              </a:path>
            </a:pathLst>
          </a:custGeom>
          <a:solidFill>
            <a:srgbClr val="FFFFFF"/>
          </a:soli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6555" y="0"/>
            <a:ext cx="3135338" cy="6858000"/>
          </a:xfrm>
          <a:custGeom>
            <a:avLst/>
            <a:gdLst>
              <a:gd name="connsiteX0" fmla="*/ 0 w 3135338"/>
              <a:gd name="connsiteY0" fmla="*/ 0 h 6858000"/>
              <a:gd name="connsiteX1" fmla="*/ 3116445 w 3135338"/>
              <a:gd name="connsiteY1" fmla="*/ 0 h 6858000"/>
              <a:gd name="connsiteX2" fmla="*/ 3135338 w 3135338"/>
              <a:gd name="connsiteY2" fmla="*/ 6858000 h 6858000"/>
              <a:gd name="connsiteX3" fmla="*/ 2810656 w 31353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5338" h="6858000">
                <a:moveTo>
                  <a:pt x="0" y="0"/>
                </a:moveTo>
                <a:lnTo>
                  <a:pt x="3116445" y="0"/>
                </a:lnTo>
                <a:lnTo>
                  <a:pt x="3135338" y="6858000"/>
                </a:lnTo>
                <a:lnTo>
                  <a:pt x="2810656" y="685800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72349" y="0"/>
            <a:ext cx="2219651" cy="6858000"/>
          </a:xfrm>
          <a:custGeom>
            <a:avLst/>
            <a:gdLst>
              <a:gd name="connsiteX0" fmla="*/ 1339193 w 2219651"/>
              <a:gd name="connsiteY0" fmla="*/ 0 h 6858000"/>
              <a:gd name="connsiteX1" fmla="*/ 2219651 w 2219651"/>
              <a:gd name="connsiteY1" fmla="*/ 0 h 6858000"/>
              <a:gd name="connsiteX2" fmla="*/ 2219651 w 2219651"/>
              <a:gd name="connsiteY2" fmla="*/ 6858000 h 6858000"/>
              <a:gd name="connsiteX3" fmla="*/ 0 w 22196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9651" h="6858000">
                <a:moveTo>
                  <a:pt x="1339193" y="0"/>
                </a:moveTo>
                <a:lnTo>
                  <a:pt x="2219651" y="0"/>
                </a:lnTo>
                <a:lnTo>
                  <a:pt x="221965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C5A28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08241" y="0"/>
            <a:ext cx="2083757" cy="6858000"/>
          </a:xfrm>
          <a:custGeom>
            <a:avLst/>
            <a:gdLst>
              <a:gd name="connsiteX0" fmla="*/ 0 w 2083757"/>
              <a:gd name="connsiteY0" fmla="*/ 0 h 6858000"/>
              <a:gd name="connsiteX1" fmla="*/ 2083757 w 2083757"/>
              <a:gd name="connsiteY1" fmla="*/ 0 h 6858000"/>
              <a:gd name="connsiteX2" fmla="*/ 2083757 w 2083757"/>
              <a:gd name="connsiteY2" fmla="*/ 6858000 h 6858000"/>
              <a:gd name="connsiteX3" fmla="*/ 1409178 w 20837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3757" h="6858000">
                <a:moveTo>
                  <a:pt x="0" y="0"/>
                </a:moveTo>
                <a:lnTo>
                  <a:pt x="2083757" y="0"/>
                </a:lnTo>
                <a:lnTo>
                  <a:pt x="2083757" y="6858000"/>
                </a:lnTo>
                <a:lnTo>
                  <a:pt x="1409178" y="6858000"/>
                </a:lnTo>
                <a:close/>
              </a:path>
            </a:pathLst>
          </a:custGeom>
          <a:solidFill>
            <a:srgbClr val="4EA248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" y="0"/>
            <a:ext cx="6607899" cy="923330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</a:gra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gradFill>
                  <a:gsLst>
                    <a:gs pos="0">
                      <a:schemeClr val="accent1">
                        <a:lumMod val="40000"/>
                        <a:lumOff val="60000"/>
                        <a:shade val="30000"/>
                        <a:satMod val="11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  <a:shade val="100000"/>
                        <a:satMod val="11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Healthy Happenings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935825" y="5943137"/>
            <a:ext cx="9765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JC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05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8437"/>
            <a:ext cx="10398034" cy="132080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Readmission Cost Reduction-Ideal </a:t>
            </a:r>
            <a:r>
              <a:rPr lang="en-US" sz="3000" dirty="0" err="1" smtClean="0"/>
              <a:t>CareTracker</a:t>
            </a:r>
            <a:r>
              <a:rPr lang="en-US" sz="3000" dirty="0" smtClean="0"/>
              <a:t> Strategy</a:t>
            </a:r>
            <a:endParaRPr lang="en-US" sz="3000" dirty="0"/>
          </a:p>
        </p:txBody>
      </p:sp>
      <p:sp>
        <p:nvSpPr>
          <p:cNvPr id="5" name="Snip Single Corner Rectangle 4"/>
          <p:cNvSpPr/>
          <p:nvPr/>
        </p:nvSpPr>
        <p:spPr>
          <a:xfrm>
            <a:off x="7351667" y="1548454"/>
            <a:ext cx="2103120" cy="573756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vl="1">
              <a:lnSpc>
                <a:spcPct val="200000"/>
              </a:lnSpc>
            </a:pPr>
            <a:r>
              <a:rPr lang="en-US" dirty="0" smtClean="0"/>
              <a:t>$5,980,400</a:t>
            </a:r>
          </a:p>
          <a:p>
            <a:pPr algn="ctr"/>
            <a:endParaRPr lang="en-US" dirty="0"/>
          </a:p>
        </p:txBody>
      </p:sp>
      <p:sp>
        <p:nvSpPr>
          <p:cNvPr id="6" name="Snip Single Corner Rectangle 5"/>
          <p:cNvSpPr/>
          <p:nvPr/>
        </p:nvSpPr>
        <p:spPr>
          <a:xfrm>
            <a:off x="7393577" y="4240626"/>
            <a:ext cx="2103120" cy="5486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vl="1">
              <a:lnSpc>
                <a:spcPct val="200000"/>
              </a:lnSpc>
            </a:pPr>
            <a:r>
              <a:rPr lang="en-US" dirty="0" smtClean="0"/>
              <a:t>$</a:t>
            </a:r>
            <a:r>
              <a:rPr lang="is-IS" dirty="0" smtClean="0"/>
              <a:t>1,99,5600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Snip Single Corner Rectangle 8"/>
          <p:cNvSpPr/>
          <p:nvPr/>
        </p:nvSpPr>
        <p:spPr>
          <a:xfrm>
            <a:off x="3673323" y="1548453"/>
            <a:ext cx="3198224" cy="587828"/>
          </a:xfrm>
          <a:prstGeom prst="snip1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CT Cost      +   HRRP Fine </a:t>
            </a:r>
          </a:p>
          <a:p>
            <a:pPr marL="0" lvl="1" algn="ctr"/>
            <a:r>
              <a:rPr lang="en-US" dirty="0" smtClean="0"/>
              <a:t>997 * 1200   +   598 * 8000 </a:t>
            </a:r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3673323" y="4267266"/>
            <a:ext cx="3198224" cy="587828"/>
          </a:xfrm>
          <a:prstGeom prst="snip1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Savings</a:t>
            </a:r>
            <a:endParaRPr lang="en-US" dirty="0"/>
          </a:p>
        </p:txBody>
      </p:sp>
      <p:sp>
        <p:nvSpPr>
          <p:cNvPr id="29" name="Snip Single Corner Rectangle 28"/>
          <p:cNvSpPr/>
          <p:nvPr/>
        </p:nvSpPr>
        <p:spPr>
          <a:xfrm>
            <a:off x="3673323" y="2403799"/>
            <a:ext cx="3198224" cy="587828"/>
          </a:xfrm>
          <a:prstGeom prst="snip1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Total</a:t>
            </a:r>
            <a:endParaRPr lang="en-US" dirty="0"/>
          </a:p>
        </p:txBody>
      </p:sp>
      <p:sp>
        <p:nvSpPr>
          <p:cNvPr id="30" name="Snip Single Corner Rectangle 29"/>
          <p:cNvSpPr/>
          <p:nvPr/>
        </p:nvSpPr>
        <p:spPr>
          <a:xfrm>
            <a:off x="290044" y="3378104"/>
            <a:ext cx="2986072" cy="548639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997 observed readmissions</a:t>
            </a:r>
            <a:endParaRPr lang="en-US" dirty="0"/>
          </a:p>
        </p:txBody>
      </p:sp>
      <p:sp>
        <p:nvSpPr>
          <p:cNvPr id="31" name="Snip Single Corner Rectangle 30"/>
          <p:cNvSpPr/>
          <p:nvPr/>
        </p:nvSpPr>
        <p:spPr>
          <a:xfrm>
            <a:off x="290044" y="1575601"/>
            <a:ext cx="3093235" cy="548639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smtClean="0"/>
              <a:t>997 predicted readmissions</a:t>
            </a:r>
            <a:endParaRPr lang="en-US" dirty="0"/>
          </a:p>
        </p:txBody>
      </p:sp>
      <p:sp>
        <p:nvSpPr>
          <p:cNvPr id="33" name="Snip Single Corner Rectangle 32"/>
          <p:cNvSpPr/>
          <p:nvPr/>
        </p:nvSpPr>
        <p:spPr>
          <a:xfrm>
            <a:off x="7393577" y="3312556"/>
            <a:ext cx="2103120" cy="5486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$</a:t>
            </a:r>
            <a:r>
              <a:rPr lang="en-US" dirty="0"/>
              <a:t>7,976,000</a:t>
            </a:r>
          </a:p>
          <a:p>
            <a:pPr algn="ctr"/>
            <a:endParaRPr lang="en-US" dirty="0"/>
          </a:p>
        </p:txBody>
      </p:sp>
      <p:sp>
        <p:nvSpPr>
          <p:cNvPr id="34" name="Snip Single Corner Rectangle 33"/>
          <p:cNvSpPr/>
          <p:nvPr/>
        </p:nvSpPr>
        <p:spPr>
          <a:xfrm>
            <a:off x="3673323" y="3319321"/>
            <a:ext cx="3198224" cy="587828"/>
          </a:xfrm>
          <a:prstGeom prst="snip1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HRRP Fine </a:t>
            </a:r>
          </a:p>
          <a:p>
            <a:pPr marL="0" lvl="1" algn="ctr"/>
            <a:r>
              <a:rPr lang="en-US" dirty="0" smtClean="0"/>
              <a:t>997 * 8000 </a:t>
            </a:r>
            <a:endParaRPr lang="en-US" dirty="0"/>
          </a:p>
        </p:txBody>
      </p:sp>
      <p:sp>
        <p:nvSpPr>
          <p:cNvPr id="47" name="Snip Single Corner Rectangle 46"/>
          <p:cNvSpPr/>
          <p:nvPr/>
        </p:nvSpPr>
        <p:spPr>
          <a:xfrm>
            <a:off x="7351667" y="2417871"/>
            <a:ext cx="2103120" cy="573756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vl="1">
              <a:lnSpc>
                <a:spcPct val="200000"/>
              </a:lnSpc>
            </a:pPr>
            <a:r>
              <a:rPr lang="en-US" dirty="0" smtClean="0"/>
              <a:t>$5,980,400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80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Predicting Readmissions–Random Forests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452" y="1953807"/>
            <a:ext cx="4098019" cy="314443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290807"/>
              </p:ext>
            </p:extLst>
          </p:nvPr>
        </p:nvGraphicFramePr>
        <p:xfrm>
          <a:off x="672978" y="2002338"/>
          <a:ext cx="5015086" cy="3366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7543"/>
                <a:gridCol w="2507543"/>
              </a:tblGrid>
              <a:tr h="103783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Hyperparameter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Grid Search Value</a:t>
                      </a:r>
                      <a:endParaRPr lang="en-US" dirty="0"/>
                    </a:p>
                  </a:txBody>
                  <a:tcPr/>
                </a:tc>
              </a:tr>
              <a:tr h="1164329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Estimators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1164329">
                <a:tc>
                  <a:txBody>
                    <a:bodyPr/>
                    <a:lstStyle/>
                    <a:p>
                      <a:r>
                        <a:rPr lang="en-US" dirty="0" smtClean="0"/>
                        <a:t>Max Depth Limit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None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44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en-US" dirty="0" smtClean="0"/>
              <a:t>Feature Importance–Random Forests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878900"/>
              </p:ext>
            </p:extLst>
          </p:nvPr>
        </p:nvGraphicFramePr>
        <p:xfrm>
          <a:off x="907312" y="2261033"/>
          <a:ext cx="8362334" cy="2898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167"/>
                <a:gridCol w="4181167"/>
              </a:tblGrid>
              <a:tr h="414114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Importance</a:t>
                      </a:r>
                      <a:endParaRPr lang="en-US" dirty="0"/>
                    </a:p>
                  </a:txBody>
                  <a:tcPr/>
                </a:tc>
              </a:tr>
              <a:tr h="414114"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0.0551591</a:t>
                      </a:r>
                      <a:endParaRPr lang="en-US" dirty="0"/>
                    </a:p>
                  </a:txBody>
                  <a:tcPr/>
                </a:tc>
              </a:tr>
              <a:tr h="414114">
                <a:tc>
                  <a:txBody>
                    <a:bodyPr/>
                    <a:lstStyle/>
                    <a:p>
                      <a:r>
                        <a:rPr lang="en-US" dirty="0" smtClean="0"/>
                        <a:t>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0.0069222</a:t>
                      </a:r>
                    </a:p>
                  </a:txBody>
                  <a:tcPr/>
                </a:tc>
              </a:tr>
              <a:tr h="414114">
                <a:tc>
                  <a:txBody>
                    <a:bodyPr/>
                    <a:lstStyle/>
                    <a:p>
                      <a:r>
                        <a:rPr lang="en-US" dirty="0" smtClean="0"/>
                        <a:t>Flu Season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0.0622123</a:t>
                      </a:r>
                    </a:p>
                  </a:txBody>
                  <a:tcPr/>
                </a:tc>
              </a:tr>
              <a:tr h="414114">
                <a:tc>
                  <a:txBody>
                    <a:bodyPr/>
                    <a:lstStyle/>
                    <a:p>
                      <a:r>
                        <a:rPr lang="en-US" dirty="0" smtClean="0"/>
                        <a:t>Emergency Admit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0.0072214</a:t>
                      </a:r>
                      <a:endParaRPr lang="en-US" dirty="0"/>
                    </a:p>
                  </a:txBody>
                  <a:tcPr/>
                </a:tc>
              </a:tr>
              <a:tr h="414114">
                <a:tc>
                  <a:txBody>
                    <a:bodyPr/>
                    <a:lstStyle/>
                    <a:p>
                      <a:r>
                        <a:rPr lang="en-US" dirty="0" smtClean="0"/>
                        <a:t>Severity 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0.2551175</a:t>
                      </a:r>
                    </a:p>
                  </a:txBody>
                  <a:tcPr/>
                </a:tc>
              </a:tr>
              <a:tr h="41411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Comorbidity 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0.613369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111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7334" y="609600"/>
            <a:ext cx="8596668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Metrics-Random Forests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603513"/>
              </p:ext>
            </p:extLst>
          </p:nvPr>
        </p:nvGraphicFramePr>
        <p:xfrm>
          <a:off x="802011" y="2577736"/>
          <a:ext cx="8211360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9553"/>
                <a:gridCol w="3341807"/>
              </a:tblGrid>
              <a:tr h="452120">
                <a:tc>
                  <a:txBody>
                    <a:bodyPr/>
                    <a:lstStyle/>
                    <a:p>
                      <a:r>
                        <a:rPr lang="en-US" dirty="0" smtClean="0"/>
                        <a:t>Metrics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</a:t>
                      </a:r>
                      <a:endParaRPr lang="en-US" dirty="0"/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0.817017</a:t>
                      </a:r>
                      <a:endParaRPr lang="en-US" dirty="0"/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r>
                        <a:rPr lang="en-US" dirty="0" smtClean="0"/>
                        <a:t>R-squared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0.108407</a:t>
                      </a:r>
                      <a:endParaRPr lang="en-US" dirty="0"/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Root Mean Squared Error (RMSE)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0.427765</a:t>
                      </a:r>
                      <a:endParaRPr lang="en-US" dirty="0"/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F1 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0.375000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342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032173"/>
              </p:ext>
            </p:extLst>
          </p:nvPr>
        </p:nvGraphicFramePr>
        <p:xfrm>
          <a:off x="873277" y="2129247"/>
          <a:ext cx="8035592" cy="3805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597"/>
                <a:gridCol w="2739373"/>
                <a:gridCol w="2892622"/>
              </a:tblGrid>
              <a:tr h="6921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: No Readmit</a:t>
                      </a:r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: Readmit</a:t>
                      </a:r>
                      <a:r>
                        <a:rPr lang="en-US" baseline="0" dirty="0" smtClean="0"/>
                        <a:t> 30</a:t>
                      </a:r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158623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0: No Readmit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True Negative</a:t>
                      </a:r>
                    </a:p>
                    <a:p>
                      <a:pPr algn="ctr"/>
                      <a:r>
                        <a:rPr lang="en-US" dirty="0" smtClean="0"/>
                        <a:t>No CT, No HRRP</a:t>
                      </a:r>
                    </a:p>
                    <a:p>
                      <a:pPr algn="ctr"/>
                      <a:r>
                        <a:rPr lang="en-US" dirty="0" smtClean="0"/>
                        <a:t>Observed: 3375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Predicted: 3278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CT </a:t>
                      </a:r>
                      <a:r>
                        <a:rPr lang="en-US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: $1200/patient</a:t>
                      </a:r>
                    </a:p>
                    <a:p>
                      <a:pPr algn="ctr"/>
                      <a:r>
                        <a:rPr lang="en-US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Ideal      : 0</a:t>
                      </a:r>
                    </a:p>
                    <a:p>
                      <a:pPr algn="ctr"/>
                      <a:r>
                        <a:rPr lang="en-US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Predicted : 97</a:t>
                      </a:r>
                      <a:endParaRPr lang="en-US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526872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1: Readmit 30</a:t>
                      </a:r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/>
                          </a:solidFill>
                        </a:rPr>
                        <a:t>False Negative</a:t>
                      </a:r>
                      <a:br>
                        <a:rPr lang="en-US" dirty="0" smtClean="0">
                          <a:solidFill>
                            <a:schemeClr val="accent4"/>
                          </a:solidFill>
                        </a:rPr>
                      </a:br>
                      <a:r>
                        <a:rPr lang="en-US" dirty="0" smtClean="0">
                          <a:solidFill>
                            <a:schemeClr val="accent4"/>
                          </a:solidFill>
                        </a:rPr>
                        <a:t>HRRP: $8000/patient</a:t>
                      </a:r>
                    </a:p>
                    <a:p>
                      <a:pPr marL="0" algn="ctr" defTabSz="457200" rtl="0" eaLnBrk="1" latinLnBrk="0" hangingPunct="1"/>
                      <a:r>
                        <a:rPr lang="en-US" sz="1800" kern="1200" dirty="0" smtClean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Ideal      : 0</a:t>
                      </a:r>
                    </a:p>
                    <a:p>
                      <a:pPr algn="ctr"/>
                      <a:r>
                        <a:rPr lang="en-US" sz="1800" kern="1200" dirty="0" smtClean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Predicted : 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True Positive</a:t>
                      </a:r>
                    </a:p>
                    <a:p>
                      <a:pPr algn="ctr"/>
                      <a:r>
                        <a:rPr lang="en-US" dirty="0" smtClean="0"/>
                        <a:t>CT</a:t>
                      </a:r>
                      <a:r>
                        <a:rPr lang="en-US" baseline="0" dirty="0" smtClean="0"/>
                        <a:t> : $1200/patient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Observed: 997</a:t>
                      </a:r>
                    </a:p>
                    <a:p>
                      <a:pPr algn="ctr"/>
                      <a:r>
                        <a:rPr lang="en-US" dirty="0" smtClean="0"/>
                        <a:t>Predicted: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255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677334" y="609600"/>
            <a:ext cx="8596668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Confusion Matrix-Random Forests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3"/>
          <p:cNvSpPr/>
          <p:nvPr/>
        </p:nvSpPr>
        <p:spPr>
          <a:xfrm>
            <a:off x="7170882" y="2066710"/>
            <a:ext cx="2103120" cy="5486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$</a:t>
            </a:r>
            <a:r>
              <a:rPr lang="de-DE" dirty="0" smtClean="0"/>
              <a:t>5,936,000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Snip Single Corner Rectangle 4"/>
          <p:cNvSpPr/>
          <p:nvPr/>
        </p:nvSpPr>
        <p:spPr>
          <a:xfrm>
            <a:off x="7170882" y="2840595"/>
            <a:ext cx="2103120" cy="5486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vl="1">
              <a:lnSpc>
                <a:spcPct val="200000"/>
              </a:lnSpc>
            </a:pPr>
            <a:r>
              <a:rPr lang="en-US" dirty="0" smtClean="0"/>
              <a:t>$</a:t>
            </a:r>
            <a:r>
              <a:rPr lang="is-IS" dirty="0"/>
              <a:t> </a:t>
            </a:r>
            <a:r>
              <a:rPr lang="is-IS" dirty="0" smtClean="0"/>
              <a:t>1,530,000</a:t>
            </a:r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6" name="Snip Single Corner Rectangle 5"/>
          <p:cNvSpPr/>
          <p:nvPr/>
        </p:nvSpPr>
        <p:spPr>
          <a:xfrm>
            <a:off x="7170882" y="3597320"/>
            <a:ext cx="2103120" cy="5486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vl="1">
              <a:lnSpc>
                <a:spcPct val="200000"/>
              </a:lnSpc>
            </a:pPr>
            <a:r>
              <a:rPr lang="en-US" dirty="0" smtClean="0"/>
              <a:t>$</a:t>
            </a:r>
            <a:r>
              <a:rPr lang="is-IS" dirty="0" smtClean="0"/>
              <a:t>7,582,400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Snip Single Corner Rectangle 6"/>
          <p:cNvSpPr/>
          <p:nvPr/>
        </p:nvSpPr>
        <p:spPr>
          <a:xfrm>
            <a:off x="233540" y="1188202"/>
            <a:ext cx="2986072" cy="548639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97 false readmissions</a:t>
            </a:r>
            <a:endParaRPr lang="en-US" dirty="0"/>
          </a:p>
        </p:txBody>
      </p:sp>
      <p:sp>
        <p:nvSpPr>
          <p:cNvPr id="8" name="Snip Single Corner Rectangle 7"/>
          <p:cNvSpPr/>
          <p:nvPr/>
        </p:nvSpPr>
        <p:spPr>
          <a:xfrm>
            <a:off x="3596135" y="2039261"/>
            <a:ext cx="3198224" cy="587828"/>
          </a:xfrm>
          <a:prstGeom prst="snip1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HRRP Fine </a:t>
            </a:r>
          </a:p>
          <a:p>
            <a:pPr marL="0" lvl="1" algn="ctr"/>
            <a:r>
              <a:rPr lang="en-US" dirty="0" smtClean="0"/>
              <a:t>742 * 8000 </a:t>
            </a:r>
            <a:endParaRPr lang="en-US" dirty="0"/>
          </a:p>
        </p:txBody>
      </p:sp>
      <p:sp>
        <p:nvSpPr>
          <p:cNvPr id="9" name="Snip Single Corner Rectangle 8"/>
          <p:cNvSpPr/>
          <p:nvPr/>
        </p:nvSpPr>
        <p:spPr>
          <a:xfrm>
            <a:off x="3596135" y="2865560"/>
            <a:ext cx="3198224" cy="587828"/>
          </a:xfrm>
          <a:prstGeom prst="snip1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CT Cost      +   HRRP Fine </a:t>
            </a:r>
          </a:p>
          <a:p>
            <a:pPr marL="0" lvl="1" algn="ctr"/>
            <a:r>
              <a:rPr lang="en-US" dirty="0" smtClean="0"/>
              <a:t>255 * 1200   +   153 * 8000 </a:t>
            </a:r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3596135" y="3633189"/>
            <a:ext cx="3198224" cy="587828"/>
          </a:xfrm>
          <a:prstGeom prst="snip1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Total</a:t>
            </a:r>
            <a:endParaRPr lang="en-US" dirty="0"/>
          </a:p>
        </p:txBody>
      </p:sp>
      <p:sp>
        <p:nvSpPr>
          <p:cNvPr id="12" name="Snip Single Corner Rectangle 11"/>
          <p:cNvSpPr/>
          <p:nvPr/>
        </p:nvSpPr>
        <p:spPr>
          <a:xfrm>
            <a:off x="7170882" y="1269187"/>
            <a:ext cx="2103120" cy="5486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vl="1">
              <a:lnSpc>
                <a:spcPct val="200000"/>
              </a:lnSpc>
            </a:pPr>
            <a:r>
              <a:rPr lang="en-US" dirty="0" smtClean="0"/>
              <a:t>$116,400</a:t>
            </a:r>
          </a:p>
          <a:p>
            <a:pPr algn="ctr"/>
            <a:endParaRPr lang="en-US" dirty="0"/>
          </a:p>
        </p:txBody>
      </p:sp>
      <p:sp>
        <p:nvSpPr>
          <p:cNvPr id="13" name="Snip Single Corner Rectangle 12"/>
          <p:cNvSpPr/>
          <p:nvPr/>
        </p:nvSpPr>
        <p:spPr>
          <a:xfrm>
            <a:off x="3596135" y="1197467"/>
            <a:ext cx="3198224" cy="587828"/>
          </a:xfrm>
          <a:prstGeom prst="snip1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CT Cost</a:t>
            </a:r>
          </a:p>
          <a:p>
            <a:pPr marL="0" lvl="1" algn="ctr"/>
            <a:r>
              <a:rPr lang="en-US" dirty="0" smtClean="0"/>
              <a:t>97 * 1200</a:t>
            </a:r>
            <a:endParaRPr lang="en-US" dirty="0"/>
          </a:p>
        </p:txBody>
      </p:sp>
      <p:sp>
        <p:nvSpPr>
          <p:cNvPr id="14" name="Snip Single Corner Rectangle 13"/>
          <p:cNvSpPr/>
          <p:nvPr/>
        </p:nvSpPr>
        <p:spPr>
          <a:xfrm>
            <a:off x="233539" y="2078450"/>
            <a:ext cx="2986071" cy="548639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742 false no-readmissions</a:t>
            </a:r>
            <a:endParaRPr lang="en-US" dirty="0"/>
          </a:p>
        </p:txBody>
      </p:sp>
      <p:sp>
        <p:nvSpPr>
          <p:cNvPr id="15" name="Snip Single Corner Rectangle 14"/>
          <p:cNvSpPr/>
          <p:nvPr/>
        </p:nvSpPr>
        <p:spPr>
          <a:xfrm>
            <a:off x="233539" y="2865560"/>
            <a:ext cx="2986071" cy="548639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255 true readmissions</a:t>
            </a:r>
            <a:endParaRPr lang="en-US" dirty="0"/>
          </a:p>
        </p:txBody>
      </p:sp>
      <p:sp>
        <p:nvSpPr>
          <p:cNvPr id="16" name="Snip Single Corner Rectangle 15"/>
          <p:cNvSpPr/>
          <p:nvPr/>
        </p:nvSpPr>
        <p:spPr>
          <a:xfrm>
            <a:off x="7170882" y="4363795"/>
            <a:ext cx="2103120" cy="5486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$</a:t>
            </a:r>
            <a:r>
              <a:rPr lang="en-US" dirty="0"/>
              <a:t>7,976,000</a:t>
            </a:r>
          </a:p>
          <a:p>
            <a:pPr algn="ctr"/>
            <a:endParaRPr lang="en-US" dirty="0"/>
          </a:p>
        </p:txBody>
      </p:sp>
      <p:sp>
        <p:nvSpPr>
          <p:cNvPr id="17" name="Snip Single Corner Rectangle 16"/>
          <p:cNvSpPr/>
          <p:nvPr/>
        </p:nvSpPr>
        <p:spPr>
          <a:xfrm>
            <a:off x="3596135" y="4400818"/>
            <a:ext cx="3198224" cy="587828"/>
          </a:xfrm>
          <a:prstGeom prst="snip1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HRRP Fine </a:t>
            </a:r>
          </a:p>
          <a:p>
            <a:pPr marL="0" lvl="1" algn="ctr"/>
            <a:r>
              <a:rPr lang="en-US" dirty="0" smtClean="0"/>
              <a:t>997 * 8000 </a:t>
            </a:r>
            <a:endParaRPr lang="en-US" dirty="0"/>
          </a:p>
        </p:txBody>
      </p:sp>
      <p:sp>
        <p:nvSpPr>
          <p:cNvPr id="18" name="Snip Single Corner Rectangle 17"/>
          <p:cNvSpPr/>
          <p:nvPr/>
        </p:nvSpPr>
        <p:spPr>
          <a:xfrm>
            <a:off x="313510" y="4376240"/>
            <a:ext cx="2986072" cy="548639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smtClean="0"/>
              <a:t>997 observed </a:t>
            </a:r>
            <a:r>
              <a:rPr lang="en-US" dirty="0" smtClean="0"/>
              <a:t>readmissions</a:t>
            </a:r>
            <a:endParaRPr lang="en-US" dirty="0"/>
          </a:p>
        </p:txBody>
      </p:sp>
      <p:sp>
        <p:nvSpPr>
          <p:cNvPr id="19" name="Snip Single Corner Rectangle 18"/>
          <p:cNvSpPr/>
          <p:nvPr/>
        </p:nvSpPr>
        <p:spPr>
          <a:xfrm>
            <a:off x="7170882" y="5157274"/>
            <a:ext cx="2103120" cy="5486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$</a:t>
            </a:r>
            <a:r>
              <a:rPr lang="is-IS" dirty="0" smtClean="0"/>
              <a:t>393,600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20" name="Snip Single Corner Rectangle 19"/>
          <p:cNvSpPr/>
          <p:nvPr/>
        </p:nvSpPr>
        <p:spPr>
          <a:xfrm>
            <a:off x="3596135" y="5137680"/>
            <a:ext cx="3198224" cy="587828"/>
          </a:xfrm>
          <a:prstGeom prst="snip1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Savings</a:t>
            </a:r>
            <a:endParaRPr lang="en-US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233538" y="114568"/>
            <a:ext cx="891046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Savings-Random Forests Based </a:t>
            </a:r>
            <a:r>
              <a:rPr lang="en-US" dirty="0" err="1" smtClean="0"/>
              <a:t>CareTracker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5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Predicting Readmissions-Logistic Regression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25143" y="2168434"/>
            <a:ext cx="4044502" cy="4689566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445013"/>
              </p:ext>
            </p:extLst>
          </p:nvPr>
        </p:nvGraphicFramePr>
        <p:xfrm>
          <a:off x="477031" y="2695306"/>
          <a:ext cx="4225598" cy="2258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2799"/>
                <a:gridCol w="2112799"/>
              </a:tblGrid>
              <a:tr h="106449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Hyperparameter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Grid Search Value</a:t>
                      </a:r>
                      <a:endParaRPr lang="en-US" dirty="0"/>
                    </a:p>
                  </a:txBody>
                  <a:tcPr/>
                </a:tc>
              </a:tr>
              <a:tr h="1194229">
                <a:tc>
                  <a:txBody>
                    <a:bodyPr/>
                    <a:lstStyle/>
                    <a:p>
                      <a:r>
                        <a:rPr lang="en-US" dirty="0" smtClean="0"/>
                        <a:t>Regularization</a:t>
                      </a:r>
                      <a:r>
                        <a:rPr lang="en-US" baseline="0" dirty="0" smtClean="0"/>
                        <a:t> 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1.0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419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en-US" dirty="0" smtClean="0"/>
              <a:t>Correlation Matrix-Logistic Regression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622" y="1863637"/>
            <a:ext cx="6827591" cy="505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2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7334" y="609600"/>
            <a:ext cx="8596668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Metrics-Logistic Regression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522203"/>
              </p:ext>
            </p:extLst>
          </p:nvPr>
        </p:nvGraphicFramePr>
        <p:xfrm>
          <a:off x="802011" y="2577736"/>
          <a:ext cx="8211360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9553"/>
                <a:gridCol w="3341807"/>
              </a:tblGrid>
              <a:tr h="452120">
                <a:tc>
                  <a:txBody>
                    <a:bodyPr/>
                    <a:lstStyle/>
                    <a:p>
                      <a:r>
                        <a:rPr lang="en-US" dirty="0" smtClean="0"/>
                        <a:t>Metrics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 Regression</a:t>
                      </a:r>
                      <a:endParaRPr lang="en-US" dirty="0"/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0.816102</a:t>
                      </a:r>
                      <a:endParaRPr lang="en-US" dirty="0"/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r>
                        <a:rPr lang="en-US" dirty="0" smtClean="0"/>
                        <a:t>R-squared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0.113949</a:t>
                      </a:r>
                      <a:endParaRPr lang="en-US" dirty="0"/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Root Mean Squared Error (RMSE)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0.428833</a:t>
                      </a:r>
                      <a:endParaRPr lang="en-US" dirty="0"/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F1 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0.440111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47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71180"/>
              </p:ext>
            </p:extLst>
          </p:nvPr>
        </p:nvGraphicFramePr>
        <p:xfrm>
          <a:off x="873277" y="2129247"/>
          <a:ext cx="8035592" cy="3805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597"/>
                <a:gridCol w="2739373"/>
                <a:gridCol w="2892622"/>
              </a:tblGrid>
              <a:tr h="6921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: No Readmit</a:t>
                      </a:r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: Readmit</a:t>
                      </a:r>
                      <a:r>
                        <a:rPr lang="en-US" baseline="0" dirty="0" smtClean="0"/>
                        <a:t> 30</a:t>
                      </a:r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158623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0: No Readmit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True Negative</a:t>
                      </a:r>
                    </a:p>
                    <a:p>
                      <a:pPr algn="ctr"/>
                      <a:r>
                        <a:rPr lang="en-US" dirty="0" smtClean="0"/>
                        <a:t>No CT, No HRRP</a:t>
                      </a:r>
                    </a:p>
                    <a:p>
                      <a:pPr algn="ctr"/>
                      <a:r>
                        <a:rPr lang="en-US" dirty="0" smtClean="0"/>
                        <a:t>Observed: 3375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Predicted: 3195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CT </a:t>
                      </a:r>
                      <a:r>
                        <a:rPr lang="en-US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: $1200/patient</a:t>
                      </a:r>
                    </a:p>
                    <a:p>
                      <a:pPr algn="ctr"/>
                      <a:r>
                        <a:rPr lang="en-US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Ideal      : 0</a:t>
                      </a:r>
                    </a:p>
                    <a:p>
                      <a:pPr algn="ctr"/>
                      <a:r>
                        <a:rPr lang="en-US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Predicted : 180</a:t>
                      </a:r>
                      <a:endParaRPr lang="en-US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526872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1: Readmit 30</a:t>
                      </a:r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/>
                          </a:solidFill>
                        </a:rPr>
                        <a:t>False Negative</a:t>
                      </a:r>
                      <a:br>
                        <a:rPr lang="en-US" dirty="0" smtClean="0">
                          <a:solidFill>
                            <a:schemeClr val="accent4"/>
                          </a:solidFill>
                        </a:rPr>
                      </a:br>
                      <a:r>
                        <a:rPr lang="en-US" dirty="0" smtClean="0">
                          <a:solidFill>
                            <a:schemeClr val="accent4"/>
                          </a:solidFill>
                        </a:rPr>
                        <a:t>HRRP: $8000/patient</a:t>
                      </a:r>
                    </a:p>
                    <a:p>
                      <a:pPr marL="0" algn="ctr" defTabSz="457200" rtl="0" eaLnBrk="1" latinLnBrk="0" hangingPunct="1"/>
                      <a:r>
                        <a:rPr lang="en-US" sz="1800" kern="1200" dirty="0" smtClean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Ideal      : 0</a:t>
                      </a:r>
                    </a:p>
                    <a:p>
                      <a:pPr algn="ctr"/>
                      <a:r>
                        <a:rPr lang="en-US" sz="1800" kern="1200" dirty="0" smtClean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Predicted : 669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True Positive</a:t>
                      </a:r>
                    </a:p>
                    <a:p>
                      <a:pPr algn="ctr"/>
                      <a:r>
                        <a:rPr lang="en-US" dirty="0" smtClean="0"/>
                        <a:t>CT</a:t>
                      </a:r>
                      <a:r>
                        <a:rPr lang="en-US" baseline="0" dirty="0" smtClean="0"/>
                        <a:t> : $1200/patient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Observed: 997</a:t>
                      </a:r>
                    </a:p>
                    <a:p>
                      <a:pPr algn="ctr"/>
                      <a:r>
                        <a:rPr lang="en-US" dirty="0" smtClean="0"/>
                        <a:t>Predicted: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328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677334" y="609600"/>
            <a:ext cx="8596668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Confusion Matrix-Logistic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24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3000"/>
                    </a14:imgEffect>
                    <a14:imgEffect>
                      <a14:saturation sat="0"/>
                    </a14:imgEffect>
                    <a14:imgEffect>
                      <a14:brightnessContrast bright="-2000" contras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335" y="1455351"/>
            <a:ext cx="8596667" cy="4553467"/>
          </a:xfrm>
          <a:prstGeom prst="rect">
            <a:avLst/>
          </a:prstGeom>
          <a:effectLst>
            <a:outerShdw blurRad="50800" dist="50800" dir="5400000" sx="26000" sy="26000" algn="ctr" rotWithShape="0">
              <a:schemeClr val="bg1">
                <a:lumMod val="50000"/>
                <a:alpha val="12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48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3"/>
          <p:cNvSpPr/>
          <p:nvPr/>
        </p:nvSpPr>
        <p:spPr>
          <a:xfrm>
            <a:off x="7170882" y="2066710"/>
            <a:ext cx="2103120" cy="5486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$</a:t>
            </a:r>
            <a:r>
              <a:rPr lang="is-IS" dirty="0" smtClean="0"/>
              <a:t>5,352,000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Snip Single Corner Rectangle 4"/>
          <p:cNvSpPr/>
          <p:nvPr/>
        </p:nvSpPr>
        <p:spPr>
          <a:xfrm>
            <a:off x="7170882" y="2840595"/>
            <a:ext cx="2103120" cy="53147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vl="1">
              <a:lnSpc>
                <a:spcPct val="200000"/>
              </a:lnSpc>
            </a:pPr>
            <a:r>
              <a:rPr lang="en-US" dirty="0" smtClean="0"/>
              <a:t>$</a:t>
            </a:r>
            <a:r>
              <a:rPr lang="is-IS" dirty="0"/>
              <a:t> </a:t>
            </a:r>
            <a:r>
              <a:rPr lang="is-IS" dirty="0" smtClean="0"/>
              <a:t>1,969,600</a:t>
            </a:r>
            <a:endParaRPr lang="en-US" dirty="0"/>
          </a:p>
        </p:txBody>
      </p:sp>
      <p:sp>
        <p:nvSpPr>
          <p:cNvPr id="6" name="Snip Single Corner Rectangle 5"/>
          <p:cNvSpPr/>
          <p:nvPr/>
        </p:nvSpPr>
        <p:spPr>
          <a:xfrm>
            <a:off x="7170882" y="3597320"/>
            <a:ext cx="2103120" cy="5486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vl="1">
              <a:lnSpc>
                <a:spcPct val="200000"/>
              </a:lnSpc>
            </a:pPr>
            <a:r>
              <a:rPr lang="en-US" dirty="0" smtClean="0"/>
              <a:t>$</a:t>
            </a:r>
            <a:r>
              <a:rPr lang="is-IS" dirty="0" smtClean="0"/>
              <a:t>7,537,600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Snip Single Corner Rectangle 6"/>
          <p:cNvSpPr/>
          <p:nvPr/>
        </p:nvSpPr>
        <p:spPr>
          <a:xfrm>
            <a:off x="233540" y="1188202"/>
            <a:ext cx="2986072" cy="548639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180 false readmissions</a:t>
            </a:r>
            <a:endParaRPr lang="en-US" dirty="0"/>
          </a:p>
        </p:txBody>
      </p:sp>
      <p:sp>
        <p:nvSpPr>
          <p:cNvPr id="8" name="Snip Single Corner Rectangle 7"/>
          <p:cNvSpPr/>
          <p:nvPr/>
        </p:nvSpPr>
        <p:spPr>
          <a:xfrm>
            <a:off x="3596135" y="2039261"/>
            <a:ext cx="3198224" cy="587828"/>
          </a:xfrm>
          <a:prstGeom prst="snip1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HRRP Fine </a:t>
            </a:r>
          </a:p>
          <a:p>
            <a:pPr marL="0" lvl="1" algn="ctr"/>
            <a:r>
              <a:rPr lang="en-US" dirty="0" smtClean="0"/>
              <a:t>669 * 8000 </a:t>
            </a:r>
            <a:endParaRPr lang="en-US" dirty="0"/>
          </a:p>
        </p:txBody>
      </p:sp>
      <p:sp>
        <p:nvSpPr>
          <p:cNvPr id="9" name="Snip Single Corner Rectangle 8"/>
          <p:cNvSpPr/>
          <p:nvPr/>
        </p:nvSpPr>
        <p:spPr>
          <a:xfrm>
            <a:off x="3596135" y="2865560"/>
            <a:ext cx="3198224" cy="587828"/>
          </a:xfrm>
          <a:prstGeom prst="snip1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CT Cost      +   HRRP Fine </a:t>
            </a:r>
          </a:p>
          <a:p>
            <a:pPr marL="0" lvl="1" algn="ctr"/>
            <a:r>
              <a:rPr lang="en-US" dirty="0" smtClean="0"/>
              <a:t>328 * 1200   +   197 * 8000 </a:t>
            </a:r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3596135" y="3633189"/>
            <a:ext cx="3198224" cy="587828"/>
          </a:xfrm>
          <a:prstGeom prst="snip1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Total</a:t>
            </a:r>
            <a:endParaRPr lang="en-US" dirty="0"/>
          </a:p>
        </p:txBody>
      </p:sp>
      <p:sp>
        <p:nvSpPr>
          <p:cNvPr id="12" name="Snip Single Corner Rectangle 11"/>
          <p:cNvSpPr/>
          <p:nvPr/>
        </p:nvSpPr>
        <p:spPr>
          <a:xfrm>
            <a:off x="7170882" y="1269187"/>
            <a:ext cx="2103120" cy="5486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vl="1">
              <a:lnSpc>
                <a:spcPct val="200000"/>
              </a:lnSpc>
            </a:pPr>
            <a:r>
              <a:rPr lang="en-US" dirty="0" smtClean="0"/>
              <a:t>$</a:t>
            </a:r>
            <a:r>
              <a:rPr lang="de-DE" dirty="0" smtClean="0"/>
              <a:t>216,000</a:t>
            </a:r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3" name="Snip Single Corner Rectangle 12"/>
          <p:cNvSpPr/>
          <p:nvPr/>
        </p:nvSpPr>
        <p:spPr>
          <a:xfrm>
            <a:off x="3596135" y="1197467"/>
            <a:ext cx="3198224" cy="587828"/>
          </a:xfrm>
          <a:prstGeom prst="snip1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CT Cost</a:t>
            </a:r>
          </a:p>
          <a:p>
            <a:pPr marL="0" lvl="1" algn="ctr"/>
            <a:r>
              <a:rPr lang="en-US" dirty="0" smtClean="0"/>
              <a:t>180 * 1200</a:t>
            </a:r>
            <a:endParaRPr lang="en-US" dirty="0"/>
          </a:p>
        </p:txBody>
      </p:sp>
      <p:sp>
        <p:nvSpPr>
          <p:cNvPr id="14" name="Snip Single Corner Rectangle 13"/>
          <p:cNvSpPr/>
          <p:nvPr/>
        </p:nvSpPr>
        <p:spPr>
          <a:xfrm>
            <a:off x="233539" y="2078450"/>
            <a:ext cx="2986071" cy="548639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669 false no-readmissions</a:t>
            </a:r>
            <a:endParaRPr lang="en-US" dirty="0"/>
          </a:p>
        </p:txBody>
      </p:sp>
      <p:sp>
        <p:nvSpPr>
          <p:cNvPr id="15" name="Snip Single Corner Rectangle 14"/>
          <p:cNvSpPr/>
          <p:nvPr/>
        </p:nvSpPr>
        <p:spPr>
          <a:xfrm>
            <a:off x="233539" y="2865560"/>
            <a:ext cx="2986071" cy="548639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328 true readmissions</a:t>
            </a:r>
            <a:endParaRPr lang="en-US" dirty="0"/>
          </a:p>
        </p:txBody>
      </p:sp>
      <p:sp>
        <p:nvSpPr>
          <p:cNvPr id="16" name="Snip Single Corner Rectangle 15"/>
          <p:cNvSpPr/>
          <p:nvPr/>
        </p:nvSpPr>
        <p:spPr>
          <a:xfrm>
            <a:off x="7170882" y="4363795"/>
            <a:ext cx="2103120" cy="5486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$</a:t>
            </a:r>
            <a:r>
              <a:rPr lang="en-US" dirty="0"/>
              <a:t>7,976,000</a:t>
            </a:r>
          </a:p>
          <a:p>
            <a:pPr algn="ctr"/>
            <a:endParaRPr lang="en-US" dirty="0"/>
          </a:p>
        </p:txBody>
      </p:sp>
      <p:sp>
        <p:nvSpPr>
          <p:cNvPr id="17" name="Snip Single Corner Rectangle 16"/>
          <p:cNvSpPr/>
          <p:nvPr/>
        </p:nvSpPr>
        <p:spPr>
          <a:xfrm>
            <a:off x="3596135" y="4400818"/>
            <a:ext cx="3198224" cy="587828"/>
          </a:xfrm>
          <a:prstGeom prst="snip1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HRRP Fine </a:t>
            </a:r>
          </a:p>
          <a:p>
            <a:pPr marL="0" lvl="1" algn="ctr"/>
            <a:r>
              <a:rPr lang="en-US" dirty="0" smtClean="0"/>
              <a:t>997 * 8000 </a:t>
            </a:r>
            <a:endParaRPr lang="en-US" dirty="0"/>
          </a:p>
        </p:txBody>
      </p:sp>
      <p:sp>
        <p:nvSpPr>
          <p:cNvPr id="18" name="Snip Single Corner Rectangle 17"/>
          <p:cNvSpPr/>
          <p:nvPr/>
        </p:nvSpPr>
        <p:spPr>
          <a:xfrm>
            <a:off x="313510" y="4376240"/>
            <a:ext cx="2986072" cy="548639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smtClean="0"/>
              <a:t>997 observed </a:t>
            </a:r>
            <a:r>
              <a:rPr lang="en-US" dirty="0" smtClean="0"/>
              <a:t>readmissions</a:t>
            </a:r>
            <a:endParaRPr lang="en-US" dirty="0"/>
          </a:p>
        </p:txBody>
      </p:sp>
      <p:sp>
        <p:nvSpPr>
          <p:cNvPr id="19" name="Snip Single Corner Rectangle 18"/>
          <p:cNvSpPr/>
          <p:nvPr/>
        </p:nvSpPr>
        <p:spPr>
          <a:xfrm>
            <a:off x="7170882" y="5157274"/>
            <a:ext cx="2103120" cy="5486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$</a:t>
            </a:r>
            <a:r>
              <a:rPr lang="is-IS" dirty="0" smtClean="0"/>
              <a:t>438,400</a:t>
            </a:r>
            <a:endParaRPr lang="en-US" dirty="0"/>
          </a:p>
        </p:txBody>
      </p:sp>
      <p:sp>
        <p:nvSpPr>
          <p:cNvPr id="20" name="Snip Single Corner Rectangle 19"/>
          <p:cNvSpPr/>
          <p:nvPr/>
        </p:nvSpPr>
        <p:spPr>
          <a:xfrm>
            <a:off x="3596135" y="5137680"/>
            <a:ext cx="3198224" cy="587828"/>
          </a:xfrm>
          <a:prstGeom prst="snip1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Savings</a:t>
            </a:r>
            <a:endParaRPr lang="en-US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233539" y="114568"/>
            <a:ext cx="8596668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Savings-Logistic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85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en-US" dirty="0" smtClean="0"/>
              <a:t>Clustering-Features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92" y="1371600"/>
            <a:ext cx="8964901" cy="47287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83679" y="6100354"/>
            <a:ext cx="15022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severity_score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4093748" y="3657600"/>
            <a:ext cx="15022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comorbidity_score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1678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en-US" dirty="0" smtClean="0"/>
              <a:t>Clustering-Silhouette Scores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712975"/>
              </p:ext>
            </p:extLst>
          </p:nvPr>
        </p:nvGraphicFramePr>
        <p:xfrm>
          <a:off x="817153" y="1901855"/>
          <a:ext cx="8548915" cy="2774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7098"/>
                <a:gridCol w="4741817"/>
              </a:tblGrid>
              <a:tr h="686511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Clusters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Silhouette Scores</a:t>
                      </a:r>
                      <a:endParaRPr lang="en-US" dirty="0"/>
                    </a:p>
                  </a:txBody>
                  <a:tcPr/>
                </a:tc>
              </a:tr>
              <a:tr h="696046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0.51687</a:t>
                      </a:r>
                      <a:endParaRPr lang="en-US" dirty="0"/>
                    </a:p>
                  </a:txBody>
                  <a:tcPr/>
                </a:tc>
              </a:tr>
              <a:tr h="696046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0.42320</a:t>
                      </a:r>
                      <a:endParaRPr lang="en-US" dirty="0"/>
                    </a:p>
                  </a:txBody>
                  <a:tcPr/>
                </a:tc>
              </a:tr>
              <a:tr h="696046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0.36872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01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Feature Matrix-</a:t>
            </a:r>
            <a:r>
              <a:rPr lang="en-US" dirty="0"/>
              <a:t>Clustered Logistic Regression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234974"/>
              </p:ext>
            </p:extLst>
          </p:nvPr>
        </p:nvGraphicFramePr>
        <p:xfrm>
          <a:off x="720731" y="2241490"/>
          <a:ext cx="8044446" cy="3323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4446"/>
              </a:tblGrid>
              <a:tr h="657353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Features</a:t>
                      </a:r>
                      <a:endParaRPr lang="en-US" dirty="0"/>
                    </a:p>
                  </a:txBody>
                  <a:tcPr/>
                </a:tc>
              </a:tr>
              <a:tr h="666483"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</a:tr>
              <a:tr h="666483">
                <a:tc>
                  <a:txBody>
                    <a:bodyPr/>
                    <a:lstStyle/>
                    <a:p>
                      <a:r>
                        <a:rPr lang="en-US" dirty="0" smtClean="0"/>
                        <a:t>Severity Score</a:t>
                      </a:r>
                      <a:endParaRPr lang="en-US" dirty="0"/>
                    </a:p>
                  </a:txBody>
                  <a:tcPr/>
                </a:tc>
              </a:tr>
              <a:tr h="666483">
                <a:tc>
                  <a:txBody>
                    <a:bodyPr/>
                    <a:lstStyle/>
                    <a:p>
                      <a:r>
                        <a:rPr lang="en-US" dirty="0" smtClean="0"/>
                        <a:t>Comorbidity</a:t>
                      </a:r>
                      <a:r>
                        <a:rPr lang="en-US" baseline="0" dirty="0" smtClean="0"/>
                        <a:t> Score</a:t>
                      </a:r>
                      <a:endParaRPr lang="en-US" dirty="0"/>
                    </a:p>
                  </a:txBody>
                  <a:tcPr/>
                </a:tc>
              </a:tr>
              <a:tr h="666483">
                <a:tc>
                  <a:txBody>
                    <a:bodyPr/>
                    <a:lstStyle/>
                    <a:p>
                      <a:r>
                        <a:rPr lang="en-US" dirty="0" smtClean="0"/>
                        <a:t>Cluster Number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212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7334" y="609600"/>
            <a:ext cx="8596668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Metrics-</a:t>
            </a:r>
            <a:r>
              <a:rPr lang="en-US" dirty="0"/>
              <a:t>Clustered Logistic Regression</a:t>
            </a:r>
          </a:p>
          <a:p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471556"/>
              </p:ext>
            </p:extLst>
          </p:nvPr>
        </p:nvGraphicFramePr>
        <p:xfrm>
          <a:off x="802011" y="2577736"/>
          <a:ext cx="8211360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9553"/>
                <a:gridCol w="3341807"/>
              </a:tblGrid>
              <a:tr h="452120">
                <a:tc>
                  <a:txBody>
                    <a:bodyPr/>
                    <a:lstStyle/>
                    <a:p>
                      <a:r>
                        <a:rPr lang="en-US" dirty="0" smtClean="0"/>
                        <a:t>Metrics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Clustered</a:t>
                      </a:r>
                      <a:r>
                        <a:rPr lang="en-US" baseline="0" dirty="0" smtClean="0"/>
                        <a:t> Logistic Regression</a:t>
                      </a:r>
                      <a:endParaRPr lang="en-US" dirty="0"/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0.804209</a:t>
                      </a:r>
                      <a:endParaRPr lang="en-US" dirty="0"/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r>
                        <a:rPr lang="en-US" dirty="0" smtClean="0"/>
                        <a:t>R-squared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0.185995</a:t>
                      </a:r>
                      <a:endParaRPr lang="en-US" dirty="0"/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Root Mean Squared Error (RMSE)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0.442483</a:t>
                      </a:r>
                      <a:endParaRPr lang="en-US" dirty="0"/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F1 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>
                          <a:effectLst/>
                        </a:rPr>
                        <a:t>0.388571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30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9629764"/>
              </p:ext>
            </p:extLst>
          </p:nvPr>
        </p:nvGraphicFramePr>
        <p:xfrm>
          <a:off x="873277" y="2129247"/>
          <a:ext cx="8035592" cy="3805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597"/>
                <a:gridCol w="2739373"/>
                <a:gridCol w="2892622"/>
              </a:tblGrid>
              <a:tr h="6921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: No Readmit</a:t>
                      </a:r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: Readmit</a:t>
                      </a:r>
                      <a:r>
                        <a:rPr lang="en-US" baseline="0" dirty="0" smtClean="0"/>
                        <a:t> 30</a:t>
                      </a:r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158623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0: No Readmit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True Negative</a:t>
                      </a:r>
                    </a:p>
                    <a:p>
                      <a:pPr algn="ctr"/>
                      <a:r>
                        <a:rPr lang="en-US" dirty="0" smtClean="0"/>
                        <a:t>No CT, No HRRP</a:t>
                      </a:r>
                    </a:p>
                    <a:p>
                      <a:pPr algn="ctr"/>
                      <a:r>
                        <a:rPr lang="en-US" dirty="0" smtClean="0"/>
                        <a:t>Observed: 3375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Predicted: 3197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CT </a:t>
                      </a:r>
                      <a:r>
                        <a:rPr lang="en-US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: $1200/patient</a:t>
                      </a:r>
                    </a:p>
                    <a:p>
                      <a:pPr algn="ctr"/>
                      <a:r>
                        <a:rPr lang="en-US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Ideal      : 0</a:t>
                      </a:r>
                    </a:p>
                    <a:p>
                      <a:pPr algn="ctr"/>
                      <a:r>
                        <a:rPr lang="en-US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Predicted : 178</a:t>
                      </a:r>
                      <a:endParaRPr lang="en-US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526872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1: Readmit 30</a:t>
                      </a:r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/>
                          </a:solidFill>
                        </a:rPr>
                        <a:t>False Negative</a:t>
                      </a:r>
                      <a:br>
                        <a:rPr lang="en-US" dirty="0" smtClean="0">
                          <a:solidFill>
                            <a:schemeClr val="accent4"/>
                          </a:solidFill>
                        </a:rPr>
                      </a:br>
                      <a:r>
                        <a:rPr lang="en-US" dirty="0" smtClean="0">
                          <a:solidFill>
                            <a:schemeClr val="accent4"/>
                          </a:solidFill>
                        </a:rPr>
                        <a:t>HRRP: $8000/patient</a:t>
                      </a:r>
                    </a:p>
                    <a:p>
                      <a:pPr marL="0" algn="ctr" defTabSz="457200" rtl="0" eaLnBrk="1" latinLnBrk="0" hangingPunct="1"/>
                      <a:r>
                        <a:rPr lang="en-US" sz="1800" kern="1200" dirty="0" smtClean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Ideal      : 0</a:t>
                      </a:r>
                    </a:p>
                    <a:p>
                      <a:pPr algn="ctr"/>
                      <a:r>
                        <a:rPr lang="en-US" sz="1800" kern="1200" dirty="0" smtClean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Predicted : 682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True Positive</a:t>
                      </a:r>
                    </a:p>
                    <a:p>
                      <a:pPr algn="ctr"/>
                      <a:r>
                        <a:rPr lang="en-US" dirty="0" smtClean="0"/>
                        <a:t>CT</a:t>
                      </a:r>
                      <a:r>
                        <a:rPr lang="en-US" baseline="0" dirty="0" smtClean="0"/>
                        <a:t> : $1200/patient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Observed: 997</a:t>
                      </a:r>
                    </a:p>
                    <a:p>
                      <a:pPr algn="ctr"/>
                      <a:r>
                        <a:rPr lang="en-US" dirty="0" smtClean="0"/>
                        <a:t>Predicted: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315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677334" y="609600"/>
            <a:ext cx="8596668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Confusion Matrix-</a:t>
            </a:r>
            <a:r>
              <a:rPr lang="en-US" dirty="0"/>
              <a:t>Clustered Logistic Regression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9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3"/>
          <p:cNvSpPr/>
          <p:nvPr/>
        </p:nvSpPr>
        <p:spPr>
          <a:xfrm>
            <a:off x="7170882" y="2066710"/>
            <a:ext cx="2103120" cy="5486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$</a:t>
            </a:r>
            <a:r>
              <a:rPr lang="de-DE" dirty="0" smtClean="0"/>
              <a:t>5,456,000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Snip Single Corner Rectangle 4"/>
          <p:cNvSpPr/>
          <p:nvPr/>
        </p:nvSpPr>
        <p:spPr>
          <a:xfrm>
            <a:off x="7170882" y="2833185"/>
            <a:ext cx="2103120" cy="605482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vl="1">
              <a:lnSpc>
                <a:spcPct val="200000"/>
              </a:lnSpc>
            </a:pPr>
            <a:r>
              <a:rPr lang="en-US" dirty="0" smtClean="0"/>
              <a:t>$</a:t>
            </a:r>
            <a:r>
              <a:rPr lang="is-IS" dirty="0"/>
              <a:t> </a:t>
            </a:r>
            <a:r>
              <a:rPr lang="cs-CZ" dirty="0" smtClean="0"/>
              <a:t>1,890,000</a:t>
            </a:r>
            <a:endParaRPr lang="en-US" dirty="0"/>
          </a:p>
        </p:txBody>
      </p:sp>
      <p:sp>
        <p:nvSpPr>
          <p:cNvPr id="6" name="Snip Single Corner Rectangle 5"/>
          <p:cNvSpPr/>
          <p:nvPr/>
        </p:nvSpPr>
        <p:spPr>
          <a:xfrm>
            <a:off x="7170882" y="3597320"/>
            <a:ext cx="2103120" cy="5486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vl="1">
              <a:lnSpc>
                <a:spcPct val="200000"/>
              </a:lnSpc>
            </a:pPr>
            <a:r>
              <a:rPr lang="en-US" dirty="0" smtClean="0"/>
              <a:t>$</a:t>
            </a:r>
            <a:r>
              <a:rPr lang="is-IS" dirty="0" smtClean="0"/>
              <a:t>7,559,600</a:t>
            </a:r>
            <a:endParaRPr lang="en-US" dirty="0"/>
          </a:p>
        </p:txBody>
      </p:sp>
      <p:sp>
        <p:nvSpPr>
          <p:cNvPr id="7" name="Snip Single Corner Rectangle 6"/>
          <p:cNvSpPr/>
          <p:nvPr/>
        </p:nvSpPr>
        <p:spPr>
          <a:xfrm>
            <a:off x="233540" y="1188202"/>
            <a:ext cx="2986072" cy="548639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180 false readmissions</a:t>
            </a:r>
            <a:endParaRPr lang="en-US" dirty="0"/>
          </a:p>
        </p:txBody>
      </p:sp>
      <p:sp>
        <p:nvSpPr>
          <p:cNvPr id="8" name="Snip Single Corner Rectangle 7"/>
          <p:cNvSpPr/>
          <p:nvPr/>
        </p:nvSpPr>
        <p:spPr>
          <a:xfrm>
            <a:off x="3596135" y="2039261"/>
            <a:ext cx="3198224" cy="587828"/>
          </a:xfrm>
          <a:prstGeom prst="snip1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HRRP Fine </a:t>
            </a:r>
          </a:p>
          <a:p>
            <a:pPr marL="0" lvl="1" algn="ctr"/>
            <a:r>
              <a:rPr lang="en-US" dirty="0" smtClean="0"/>
              <a:t>682 * 8000 </a:t>
            </a:r>
            <a:endParaRPr lang="en-US" dirty="0"/>
          </a:p>
        </p:txBody>
      </p:sp>
      <p:sp>
        <p:nvSpPr>
          <p:cNvPr id="9" name="Snip Single Corner Rectangle 8"/>
          <p:cNvSpPr/>
          <p:nvPr/>
        </p:nvSpPr>
        <p:spPr>
          <a:xfrm>
            <a:off x="3596135" y="2865560"/>
            <a:ext cx="3198224" cy="587828"/>
          </a:xfrm>
          <a:prstGeom prst="snip1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CT Cost      +   HRRP Fine </a:t>
            </a:r>
          </a:p>
          <a:p>
            <a:pPr marL="0" lvl="1" algn="ctr"/>
            <a:r>
              <a:rPr lang="en-US" dirty="0" smtClean="0"/>
              <a:t>315 * 1200   +   189 * 8000 </a:t>
            </a:r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3596135" y="3633189"/>
            <a:ext cx="3198224" cy="587828"/>
          </a:xfrm>
          <a:prstGeom prst="snip1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Total</a:t>
            </a:r>
            <a:endParaRPr lang="en-US" dirty="0"/>
          </a:p>
        </p:txBody>
      </p:sp>
      <p:sp>
        <p:nvSpPr>
          <p:cNvPr id="12" name="Snip Single Corner Rectangle 11"/>
          <p:cNvSpPr/>
          <p:nvPr/>
        </p:nvSpPr>
        <p:spPr>
          <a:xfrm>
            <a:off x="7170882" y="1269187"/>
            <a:ext cx="2103120" cy="5486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vl="1">
              <a:lnSpc>
                <a:spcPct val="200000"/>
              </a:lnSpc>
            </a:pPr>
            <a:r>
              <a:rPr lang="en-US" dirty="0" smtClean="0"/>
              <a:t>$</a:t>
            </a:r>
            <a:r>
              <a:rPr lang="de-DE" dirty="0" smtClean="0"/>
              <a:t>213,600</a:t>
            </a:r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3" name="Snip Single Corner Rectangle 12"/>
          <p:cNvSpPr/>
          <p:nvPr/>
        </p:nvSpPr>
        <p:spPr>
          <a:xfrm>
            <a:off x="3596135" y="1197467"/>
            <a:ext cx="3198224" cy="587828"/>
          </a:xfrm>
          <a:prstGeom prst="snip1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CT Cost</a:t>
            </a:r>
          </a:p>
          <a:p>
            <a:pPr marL="0" lvl="1" algn="ctr"/>
            <a:r>
              <a:rPr lang="en-US" dirty="0" smtClean="0"/>
              <a:t>178 * 1200</a:t>
            </a:r>
            <a:endParaRPr lang="en-US" dirty="0"/>
          </a:p>
        </p:txBody>
      </p:sp>
      <p:sp>
        <p:nvSpPr>
          <p:cNvPr id="14" name="Snip Single Corner Rectangle 13"/>
          <p:cNvSpPr/>
          <p:nvPr/>
        </p:nvSpPr>
        <p:spPr>
          <a:xfrm>
            <a:off x="233539" y="2078450"/>
            <a:ext cx="2986071" cy="548639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669 false no-readmissions</a:t>
            </a:r>
            <a:endParaRPr lang="en-US" dirty="0"/>
          </a:p>
        </p:txBody>
      </p:sp>
      <p:sp>
        <p:nvSpPr>
          <p:cNvPr id="15" name="Snip Single Corner Rectangle 14"/>
          <p:cNvSpPr/>
          <p:nvPr/>
        </p:nvSpPr>
        <p:spPr>
          <a:xfrm>
            <a:off x="233539" y="2865560"/>
            <a:ext cx="2986071" cy="548639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328 true readmissions</a:t>
            </a:r>
            <a:endParaRPr lang="en-US" dirty="0"/>
          </a:p>
        </p:txBody>
      </p:sp>
      <p:sp>
        <p:nvSpPr>
          <p:cNvPr id="16" name="Snip Single Corner Rectangle 15"/>
          <p:cNvSpPr/>
          <p:nvPr/>
        </p:nvSpPr>
        <p:spPr>
          <a:xfrm>
            <a:off x="7170882" y="4363795"/>
            <a:ext cx="2103120" cy="5486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$</a:t>
            </a:r>
            <a:r>
              <a:rPr lang="en-US" dirty="0"/>
              <a:t>7,976,000</a:t>
            </a:r>
          </a:p>
          <a:p>
            <a:pPr algn="ctr"/>
            <a:endParaRPr lang="en-US" dirty="0"/>
          </a:p>
        </p:txBody>
      </p:sp>
      <p:sp>
        <p:nvSpPr>
          <p:cNvPr id="17" name="Snip Single Corner Rectangle 16"/>
          <p:cNvSpPr/>
          <p:nvPr/>
        </p:nvSpPr>
        <p:spPr>
          <a:xfrm>
            <a:off x="3596135" y="4400818"/>
            <a:ext cx="3198224" cy="587828"/>
          </a:xfrm>
          <a:prstGeom prst="snip1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HRRP Fine </a:t>
            </a:r>
          </a:p>
          <a:p>
            <a:pPr marL="0" lvl="1" algn="ctr"/>
            <a:r>
              <a:rPr lang="en-US" dirty="0" smtClean="0"/>
              <a:t>997 * 8000 </a:t>
            </a:r>
            <a:endParaRPr lang="en-US" dirty="0"/>
          </a:p>
        </p:txBody>
      </p:sp>
      <p:sp>
        <p:nvSpPr>
          <p:cNvPr id="18" name="Snip Single Corner Rectangle 17"/>
          <p:cNvSpPr/>
          <p:nvPr/>
        </p:nvSpPr>
        <p:spPr>
          <a:xfrm>
            <a:off x="313510" y="4376240"/>
            <a:ext cx="2986072" cy="548639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smtClean="0"/>
              <a:t>997 observed </a:t>
            </a:r>
            <a:r>
              <a:rPr lang="en-US" dirty="0" smtClean="0"/>
              <a:t>readmissions</a:t>
            </a:r>
            <a:endParaRPr lang="en-US" dirty="0"/>
          </a:p>
        </p:txBody>
      </p:sp>
      <p:sp>
        <p:nvSpPr>
          <p:cNvPr id="19" name="Snip Single Corner Rectangle 18"/>
          <p:cNvSpPr/>
          <p:nvPr/>
        </p:nvSpPr>
        <p:spPr>
          <a:xfrm>
            <a:off x="7170882" y="5157274"/>
            <a:ext cx="2103120" cy="5486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$</a:t>
            </a:r>
            <a:r>
              <a:rPr lang="is-IS" dirty="0" smtClean="0"/>
              <a:t>416,400</a:t>
            </a:r>
            <a:endParaRPr lang="en-US" dirty="0"/>
          </a:p>
        </p:txBody>
      </p:sp>
      <p:sp>
        <p:nvSpPr>
          <p:cNvPr id="20" name="Snip Single Corner Rectangle 19"/>
          <p:cNvSpPr/>
          <p:nvPr/>
        </p:nvSpPr>
        <p:spPr>
          <a:xfrm>
            <a:off x="3596135" y="5137680"/>
            <a:ext cx="3198224" cy="587828"/>
          </a:xfrm>
          <a:prstGeom prst="snip1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Savings</a:t>
            </a:r>
            <a:endParaRPr lang="en-US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233539" y="114568"/>
            <a:ext cx="8596668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Savings-Clustered </a:t>
            </a:r>
            <a:r>
              <a:rPr lang="en-US" dirty="0"/>
              <a:t>Logistic Regression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0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233539" y="114568"/>
            <a:ext cx="8596668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Metrics Comparison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231375"/>
              </p:ext>
            </p:extLst>
          </p:nvPr>
        </p:nvGraphicFramePr>
        <p:xfrm>
          <a:off x="233539" y="1271752"/>
          <a:ext cx="8952502" cy="3289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51"/>
                <a:gridCol w="1944413"/>
                <a:gridCol w="2280745"/>
                <a:gridCol w="3447393"/>
              </a:tblGrid>
              <a:tr h="687537">
                <a:tc>
                  <a:txBody>
                    <a:bodyPr/>
                    <a:lstStyle/>
                    <a:p>
                      <a:r>
                        <a:rPr lang="en-US" dirty="0" smtClean="0"/>
                        <a:t>Metrics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Logistic Regression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Clustered</a:t>
                      </a:r>
                      <a:r>
                        <a:rPr lang="en-US" baseline="0" dirty="0" smtClean="0"/>
                        <a:t> Logistic Regression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65055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0.817017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0.816102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0.804209</a:t>
                      </a:r>
                      <a:endParaRPr lang="en-US" dirty="0"/>
                    </a:p>
                  </a:txBody>
                  <a:tcPr/>
                </a:tc>
              </a:tr>
              <a:tr h="650550">
                <a:tc>
                  <a:txBody>
                    <a:bodyPr/>
                    <a:lstStyle/>
                    <a:p>
                      <a:r>
                        <a:rPr lang="en-US" dirty="0" smtClean="0"/>
                        <a:t>R-squared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0.108407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0.113949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0.185995</a:t>
                      </a:r>
                      <a:endParaRPr lang="en-US" dirty="0"/>
                    </a:p>
                  </a:txBody>
                  <a:tcPr/>
                </a:tc>
              </a:tr>
              <a:tr h="65055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0.427765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0.428833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0.442483</a:t>
                      </a:r>
                      <a:endParaRPr lang="en-US" dirty="0"/>
                    </a:p>
                  </a:txBody>
                  <a:tcPr/>
                </a:tc>
              </a:tr>
              <a:tr h="65055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F1 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0.375000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0.440111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>
                          <a:effectLst/>
                        </a:rPr>
                        <a:t>0.388571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88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233539" y="114568"/>
            <a:ext cx="8596668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Recommendation - Savings Comparison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20333"/>
              </p:ext>
            </p:extLst>
          </p:nvPr>
        </p:nvGraphicFramePr>
        <p:xfrm>
          <a:off x="445264" y="1416502"/>
          <a:ext cx="9182212" cy="3525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0833"/>
                <a:gridCol w="1355834"/>
                <a:gridCol w="1366345"/>
                <a:gridCol w="1219200"/>
              </a:tblGrid>
              <a:tr h="431123">
                <a:tc>
                  <a:txBody>
                    <a:bodyPr/>
                    <a:lstStyle/>
                    <a:p>
                      <a:r>
                        <a:rPr lang="en-US" dirty="0" smtClean="0"/>
                        <a:t>Strategy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 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 Savings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% Savings</a:t>
                      </a:r>
                      <a:endParaRPr lang="en-US" dirty="0"/>
                    </a:p>
                  </a:txBody>
                  <a:tcPr/>
                </a:tc>
              </a:tr>
              <a:tr h="431123">
                <a:tc>
                  <a:txBody>
                    <a:bodyPr/>
                    <a:lstStyle/>
                    <a:p>
                      <a:r>
                        <a:rPr lang="en-US" dirty="0" smtClean="0"/>
                        <a:t>No </a:t>
                      </a:r>
                      <a:r>
                        <a:rPr lang="en-US" dirty="0" err="1" smtClean="0"/>
                        <a:t>CareTracker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7,976,000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44131">
                <a:tc>
                  <a:txBody>
                    <a:bodyPr/>
                    <a:lstStyle/>
                    <a:p>
                      <a:r>
                        <a:rPr lang="en-US" dirty="0" smtClean="0"/>
                        <a:t>All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CareTracker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10,030,400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(</a:t>
                      </a:r>
                      <a:r>
                        <a:rPr lang="is-I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2,054,400)</a:t>
                      </a:r>
                      <a:endParaRPr lang="en-US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(25.76)</a:t>
                      </a:r>
                      <a:endParaRPr lang="en-US" sz="1800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744131"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 </a:t>
                      </a:r>
                      <a:r>
                        <a:rPr lang="en-US" dirty="0" smtClean="0"/>
                        <a:t>Driven </a:t>
                      </a:r>
                      <a:r>
                        <a:rPr lang="en-US" baseline="0" dirty="0" err="1" smtClean="0"/>
                        <a:t>CareTracker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7,582,400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393,600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4.93</a:t>
                      </a:r>
                      <a:endParaRPr lang="en-US" dirty="0"/>
                    </a:p>
                  </a:txBody>
                  <a:tcPr/>
                </a:tc>
              </a:tr>
              <a:tr h="74413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Logistic Regression</a:t>
                      </a:r>
                      <a:r>
                        <a:rPr lang="en-US" baseline="0" dirty="0" smtClean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baseline="0" dirty="0" smtClean="0">
                          <a:solidFill>
                            <a:srgbClr val="00B050"/>
                          </a:solidFill>
                        </a:rPr>
                        <a:t>Driven </a:t>
                      </a:r>
                      <a:r>
                        <a:rPr lang="en-US" baseline="0" dirty="0" err="1" smtClean="0">
                          <a:solidFill>
                            <a:srgbClr val="00B050"/>
                          </a:solidFill>
                        </a:rPr>
                        <a:t>CareTracker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>
                          <a:solidFill>
                            <a:srgbClr val="00B050"/>
                          </a:solidFill>
                        </a:rPr>
                        <a:t>7,537,600</a:t>
                      </a:r>
                      <a:endParaRPr lang="en-US" dirty="0" smtClean="0">
                        <a:solidFill>
                          <a:srgbClr val="00B050"/>
                        </a:solidFill>
                      </a:endParaRPr>
                    </a:p>
                    <a:p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>
                          <a:solidFill>
                            <a:srgbClr val="00B050"/>
                          </a:solidFill>
                        </a:rPr>
                        <a:t>438,400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5.5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431123">
                <a:tc>
                  <a:txBody>
                    <a:bodyPr/>
                    <a:lstStyle/>
                    <a:p>
                      <a:r>
                        <a:rPr lang="en-US" dirty="0" smtClean="0"/>
                        <a:t>Clustered Logistic Regression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Driven </a:t>
                      </a:r>
                      <a:r>
                        <a:rPr lang="en-US" baseline="0" dirty="0" err="1" smtClean="0"/>
                        <a:t>CareTracker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 smtClean="0"/>
                        <a:t>7,559,600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416,400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5.22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4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/>
          <a:srcRect r="3" b="45"/>
          <a:stretch/>
        </p:blipFill>
        <p:spPr>
          <a:xfrm>
            <a:off x="677334" y="2159331"/>
            <a:ext cx="8203907" cy="3882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ROC – Maximizing profit or reducing risk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779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6110027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391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Assess </a:t>
            </a:r>
            <a:r>
              <a:rPr lang="en-US" dirty="0" smtClean="0"/>
              <a:t>if </a:t>
            </a:r>
            <a:r>
              <a:rPr lang="en-US" dirty="0" smtClean="0"/>
              <a:t>caretaker financial benefits bring higher risk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Collect more features like treatment category, patient readmission history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Improve prediction model – </a:t>
            </a:r>
            <a:r>
              <a:rPr lang="en-US" dirty="0" smtClean="0"/>
              <a:t>focus on </a:t>
            </a:r>
            <a:r>
              <a:rPr lang="en-US" dirty="0" err="1" smtClean="0"/>
              <a:t>precision,sensitivity</a:t>
            </a:r>
            <a:r>
              <a:rPr lang="en-US" dirty="0" smtClean="0"/>
              <a:t> </a:t>
            </a:r>
            <a:r>
              <a:rPr lang="en-US" dirty="0" smtClean="0"/>
              <a:t>more than accuracy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74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16905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4" name="Parallelogra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Isosceles Triangle 3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4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Isosceles Triangle 4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7852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701444" cy="1320800"/>
          </a:xfrm>
        </p:spPr>
        <p:txBody>
          <a:bodyPr/>
          <a:lstStyle/>
          <a:p>
            <a:pPr algn="r"/>
            <a:r>
              <a:rPr lang="en-US" dirty="0" smtClean="0"/>
              <a:t>Hospital Readmissions Reduction Program</a:t>
            </a:r>
            <a:br>
              <a:rPr lang="en-US" dirty="0" smtClean="0"/>
            </a:br>
            <a:r>
              <a:rPr lang="en-US" dirty="0" smtClean="0"/>
              <a:t>(HRRP)</a:t>
            </a:r>
            <a:endParaRPr lang="en-US" dirty="0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626053646"/>
              </p:ext>
            </p:extLst>
          </p:nvPr>
        </p:nvGraphicFramePr>
        <p:xfrm>
          <a:off x="0" y="1930400"/>
          <a:ext cx="4812011" cy="34570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4521429" y="1930400"/>
            <a:ext cx="1569308" cy="103796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Hospital Quality Problems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521429" y="3139944"/>
            <a:ext cx="1569308" cy="10379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Lack of Follow-up Care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38820" y="4442941"/>
            <a:ext cx="1569308" cy="1156088"/>
          </a:xfrm>
          <a:prstGeom prst="roundRect">
            <a:avLst/>
          </a:prstGeom>
          <a:solidFill>
            <a:schemeClr val="accent1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Misaligned early discharge incentives</a:t>
            </a:r>
            <a:endParaRPr lang="en-US" dirty="0"/>
          </a:p>
        </p:txBody>
      </p:sp>
      <p:sp>
        <p:nvSpPr>
          <p:cNvPr id="12" name="Triangle 11"/>
          <p:cNvSpPr/>
          <p:nvPr/>
        </p:nvSpPr>
        <p:spPr>
          <a:xfrm>
            <a:off x="6936230" y="2253048"/>
            <a:ext cx="2890138" cy="1971590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Readmission Penalty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5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66" y="424248"/>
            <a:ext cx="8596668" cy="1320800"/>
          </a:xfrm>
        </p:spPr>
        <p:txBody>
          <a:bodyPr/>
          <a:lstStyle/>
          <a:p>
            <a:r>
              <a:rPr lang="en-US" dirty="0" smtClean="0"/>
              <a:t>Tahoe Healthcare Systems(THS) &amp; HRRP</a:t>
            </a:r>
            <a:endParaRPr lang="en-US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1725840" y="1723080"/>
            <a:ext cx="6252519" cy="3926703"/>
          </a:xfrm>
          <a:prstGeom prst="leftRightArrowCallout">
            <a:avLst>
              <a:gd name="adj1" fmla="val 57540"/>
              <a:gd name="adj2" fmla="val 37338"/>
              <a:gd name="adj3" fmla="val 25000"/>
              <a:gd name="adj4" fmla="val 48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18% </a:t>
            </a:r>
          </a:p>
          <a:p>
            <a:pPr algn="ctr"/>
            <a:r>
              <a:rPr lang="en-US" dirty="0" smtClean="0"/>
              <a:t>Medicare Reimbursement</a:t>
            </a:r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sz="2200" dirty="0" smtClean="0"/>
              <a:t>THS REVENUE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16200000">
            <a:off x="2001793" y="3142392"/>
            <a:ext cx="1631095" cy="112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Y2012 </a:t>
            </a:r>
          </a:p>
          <a:p>
            <a:pPr algn="ctr"/>
            <a:r>
              <a:rPr lang="en-US" dirty="0" smtClean="0"/>
              <a:t>HRRP Penalty</a:t>
            </a:r>
          </a:p>
          <a:p>
            <a:pPr algn="ctr"/>
            <a:r>
              <a:rPr lang="en-US" dirty="0" smtClean="0"/>
              <a:t>$750,000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5400000">
            <a:off x="5836506" y="3105321"/>
            <a:ext cx="1927654" cy="1129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Y2014 </a:t>
            </a:r>
          </a:p>
          <a:p>
            <a:pPr algn="ctr"/>
            <a:r>
              <a:rPr lang="en-US" dirty="0" smtClean="0"/>
              <a:t>HRRP Penalty</a:t>
            </a:r>
          </a:p>
          <a:p>
            <a:pPr algn="ctr"/>
            <a:r>
              <a:rPr lang="en-US" dirty="0" smtClean="0"/>
              <a:t>$8,000 / patient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t="5266" r="4" b="5566"/>
          <a:stretch/>
        </p:blipFill>
        <p:spPr>
          <a:xfrm>
            <a:off x="593649" y="10"/>
            <a:ext cx="3433363" cy="1714490"/>
          </a:xfrm>
          <a:custGeom>
            <a:avLst/>
            <a:gdLst>
              <a:gd name="connsiteX0" fmla="*/ 254958 w 3433363"/>
              <a:gd name="connsiteY0" fmla="*/ 0 h 1714500"/>
              <a:gd name="connsiteX1" fmla="*/ 3433363 w 3433363"/>
              <a:gd name="connsiteY1" fmla="*/ 0 h 1714500"/>
              <a:gd name="connsiteX2" fmla="*/ 3386734 w 3433363"/>
              <a:gd name="connsiteY2" fmla="*/ 312174 h 1714500"/>
              <a:gd name="connsiteX3" fmla="*/ 3386620 w 3433363"/>
              <a:gd name="connsiteY3" fmla="*/ 312174 h 1714500"/>
              <a:gd name="connsiteX4" fmla="*/ 3177155 w 3433363"/>
              <a:gd name="connsiteY4" fmla="*/ 1714500 h 1714500"/>
              <a:gd name="connsiteX5" fmla="*/ 0 w 3433363"/>
              <a:gd name="connsiteY5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33363" h="1714500">
                <a:moveTo>
                  <a:pt x="254958" y="0"/>
                </a:moveTo>
                <a:lnTo>
                  <a:pt x="3433363" y="0"/>
                </a:lnTo>
                <a:lnTo>
                  <a:pt x="3386734" y="312174"/>
                </a:lnTo>
                <a:lnTo>
                  <a:pt x="3386620" y="312174"/>
                </a:lnTo>
                <a:lnTo>
                  <a:pt x="3177155" y="1714500"/>
                </a:lnTo>
                <a:lnTo>
                  <a:pt x="0" y="1714500"/>
                </a:lnTo>
                <a:close/>
              </a:path>
            </a:pathLst>
          </a:custGeom>
        </p:spPr>
      </p:pic>
      <p:pic>
        <p:nvPicPr>
          <p:cNvPr id="27" name="Content Placeholder 3"/>
          <p:cNvPicPr>
            <a:picLocks noChangeAspect="1"/>
          </p:cNvPicPr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r="-5" b="27574"/>
          <a:stretch/>
        </p:blipFill>
        <p:spPr>
          <a:xfrm>
            <a:off x="343330" y="1722253"/>
            <a:ext cx="3430976" cy="1714500"/>
          </a:xfrm>
          <a:custGeom>
            <a:avLst/>
            <a:gdLst>
              <a:gd name="connsiteX0" fmla="*/ 254958 w 3430976"/>
              <a:gd name="connsiteY0" fmla="*/ 0 h 1714500"/>
              <a:gd name="connsiteX1" fmla="*/ 3430976 w 3430976"/>
              <a:gd name="connsiteY1" fmla="*/ 0 h 1714500"/>
              <a:gd name="connsiteX2" fmla="*/ 3174882 w 3430976"/>
              <a:gd name="connsiteY2" fmla="*/ 1714500 h 1714500"/>
              <a:gd name="connsiteX3" fmla="*/ 0 w 3430976"/>
              <a:gd name="connsiteY3" fmla="*/ 171450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976" h="1714500">
                <a:moveTo>
                  <a:pt x="254958" y="0"/>
                </a:moveTo>
                <a:lnTo>
                  <a:pt x="3430976" y="0"/>
                </a:lnTo>
                <a:lnTo>
                  <a:pt x="3174882" y="1714500"/>
                </a:lnTo>
                <a:lnTo>
                  <a:pt x="0" y="1714500"/>
                </a:lnTo>
                <a:close/>
              </a:path>
            </a:pathLst>
          </a:cu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17715" r="4" b="28472"/>
          <a:stretch/>
        </p:blipFill>
        <p:spPr>
          <a:xfrm>
            <a:off x="204228" y="5143175"/>
            <a:ext cx="3271564" cy="1730008"/>
          </a:xfrm>
          <a:custGeom>
            <a:avLst/>
            <a:gdLst>
              <a:gd name="connsiteX0" fmla="*/ 96673 w 3271564"/>
              <a:gd name="connsiteY0" fmla="*/ 0 h 1730008"/>
              <a:gd name="connsiteX1" fmla="*/ 3271564 w 3271564"/>
              <a:gd name="connsiteY1" fmla="*/ 0 h 1730008"/>
              <a:gd name="connsiteX2" fmla="*/ 3013153 w 3271564"/>
              <a:gd name="connsiteY2" fmla="*/ 1730008 h 1730008"/>
              <a:gd name="connsiteX3" fmla="*/ 0 w 3271564"/>
              <a:gd name="connsiteY3" fmla="*/ 1730008 h 1730008"/>
              <a:gd name="connsiteX4" fmla="*/ 0 w 3271564"/>
              <a:gd name="connsiteY4" fmla="*/ 650088 h 173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1564" h="1730008">
                <a:moveTo>
                  <a:pt x="96673" y="0"/>
                </a:moveTo>
                <a:lnTo>
                  <a:pt x="3271564" y="0"/>
                </a:lnTo>
                <a:lnTo>
                  <a:pt x="3013153" y="1730008"/>
                </a:lnTo>
                <a:lnTo>
                  <a:pt x="0" y="1730008"/>
                </a:lnTo>
                <a:lnTo>
                  <a:pt x="0" y="650088"/>
                </a:lnTo>
                <a:close/>
              </a:path>
            </a:pathLst>
          </a:custGeom>
        </p:spPr>
      </p:pic>
      <p:sp>
        <p:nvSpPr>
          <p:cNvPr id="33" name="Isosceles Triangle 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063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8712" y="1714500"/>
            <a:ext cx="3206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7088" y="3421959"/>
            <a:ext cx="3206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950" y="5127992"/>
            <a:ext cx="3206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Isosceles Triangle 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9225" y="609600"/>
            <a:ext cx="5114776" cy="1320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CareTracker</a:t>
            </a:r>
            <a:endParaRPr lang="en-US" dirty="0"/>
          </a:p>
        </p:txBody>
      </p:sp>
      <p:pic>
        <p:nvPicPr>
          <p:cNvPr id="13" name="Content Placeholder 3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95946" y="3451223"/>
            <a:ext cx="3179846" cy="1647506"/>
          </a:xfrm>
          <a:prstGeom prst="rect">
            <a:avLst/>
          </a:prstGeom>
        </p:spPr>
      </p:pic>
      <p:sp>
        <p:nvSpPr>
          <p:cNvPr id="15" name="Content Placeholder 5"/>
          <p:cNvSpPr>
            <a:spLocks noGrp="1"/>
          </p:cNvSpPr>
          <p:nvPr>
            <p:ph idx="1"/>
          </p:nvPr>
        </p:nvSpPr>
        <p:spPr>
          <a:xfrm>
            <a:off x="4261552" y="1481572"/>
            <a:ext cx="5061736" cy="388077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Pilot Results : 40% drop in admission rates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Cost : $1200/patient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Extend </a:t>
            </a:r>
            <a:r>
              <a:rPr lang="en-US" dirty="0" err="1" smtClean="0"/>
              <a:t>CareTracker</a:t>
            </a:r>
            <a:r>
              <a:rPr lang="en-US" dirty="0" smtClean="0"/>
              <a:t> to all THS hospitals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Identify patients eligible for </a:t>
            </a:r>
            <a:r>
              <a:rPr lang="en-US" dirty="0" err="1" smtClean="0"/>
              <a:t>CareTracker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26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Readmission Reduction-</a:t>
            </a:r>
            <a:r>
              <a:rPr lang="en-US" dirty="0" err="1" smtClean="0"/>
              <a:t>CareTracker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5038147"/>
              </p:ext>
            </p:extLst>
          </p:nvPr>
        </p:nvGraphicFramePr>
        <p:xfrm>
          <a:off x="873277" y="1489167"/>
          <a:ext cx="8035592" cy="4336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597"/>
                <a:gridCol w="2739373"/>
                <a:gridCol w="2892622"/>
              </a:tblGrid>
              <a:tr h="8199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: No Readmit</a:t>
                      </a:r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: Readmit</a:t>
                      </a:r>
                      <a:r>
                        <a:rPr lang="en-US" baseline="0" dirty="0" smtClean="0"/>
                        <a:t> 30</a:t>
                      </a:r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1707905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0: No Readmit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True Negative</a:t>
                      </a:r>
                    </a:p>
                    <a:p>
                      <a:pPr algn="ctr"/>
                      <a:r>
                        <a:rPr lang="en-US" dirty="0" smtClean="0"/>
                        <a:t>No CT, No HRRP</a:t>
                      </a:r>
                    </a:p>
                    <a:p>
                      <a:pPr algn="ctr"/>
                      <a:r>
                        <a:rPr lang="en-US" dirty="0" smtClean="0"/>
                        <a:t>Observed: 3375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CT </a:t>
                      </a:r>
                      <a:r>
                        <a:rPr lang="en-US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: $1200/patient</a:t>
                      </a:r>
                    </a:p>
                    <a:p>
                      <a:pPr algn="ctr"/>
                      <a:r>
                        <a:rPr lang="en-US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Ideal: 0</a:t>
                      </a:r>
                      <a:endParaRPr lang="en-US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808984">
                <a:tc>
                  <a:txBody>
                    <a:bodyPr/>
                    <a:lstStyle/>
                    <a:p>
                      <a:r>
                        <a:rPr lang="en-US" sz="1800" b="1" kern="120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1: Readmit 30</a:t>
                      </a:r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4"/>
                          </a:solidFill>
                        </a:rPr>
                        <a:t>False Negative</a:t>
                      </a:r>
                      <a:br>
                        <a:rPr lang="en-US" dirty="0" smtClean="0">
                          <a:solidFill>
                            <a:schemeClr val="accent4"/>
                          </a:solidFill>
                        </a:rPr>
                      </a:br>
                      <a:r>
                        <a:rPr lang="en-US" dirty="0" smtClean="0">
                          <a:solidFill>
                            <a:schemeClr val="accent4"/>
                          </a:solidFill>
                        </a:rPr>
                        <a:t>HRRP: $8000/patient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accent4"/>
                          </a:solidFill>
                        </a:rPr>
                        <a:t>Ideal: 0</a:t>
                      </a:r>
                      <a:endParaRPr lang="en-US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True Positive</a:t>
                      </a:r>
                    </a:p>
                    <a:p>
                      <a:pPr algn="ctr"/>
                      <a:r>
                        <a:rPr lang="en-US" dirty="0" smtClean="0"/>
                        <a:t>CT</a:t>
                      </a:r>
                      <a:r>
                        <a:rPr lang="en-US" baseline="0" dirty="0" smtClean="0"/>
                        <a:t> : $1200/patient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Observed: 997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Readmission Cost-HRRP Penalty</a:t>
            </a:r>
            <a:endParaRPr lang="en-US" dirty="0"/>
          </a:p>
        </p:txBody>
      </p:sp>
      <p:sp>
        <p:nvSpPr>
          <p:cNvPr id="4" name="Snip Single Corner Rectangle 3"/>
          <p:cNvSpPr/>
          <p:nvPr/>
        </p:nvSpPr>
        <p:spPr>
          <a:xfrm>
            <a:off x="6021977" y="3174274"/>
            <a:ext cx="2103120" cy="5486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$</a:t>
            </a:r>
            <a:r>
              <a:rPr lang="en-US" dirty="0"/>
              <a:t>7,976,000</a:t>
            </a:r>
          </a:p>
          <a:p>
            <a:pPr algn="ctr"/>
            <a:endParaRPr lang="en-US" dirty="0"/>
          </a:p>
        </p:txBody>
      </p:sp>
      <p:sp>
        <p:nvSpPr>
          <p:cNvPr id="7" name="Snip Single Corner Rectangle 6"/>
          <p:cNvSpPr/>
          <p:nvPr/>
        </p:nvSpPr>
        <p:spPr>
          <a:xfrm>
            <a:off x="677334" y="2160589"/>
            <a:ext cx="3555032" cy="548639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997 observed readmissions</a:t>
            </a:r>
            <a:endParaRPr lang="en-US" dirty="0"/>
          </a:p>
        </p:txBody>
      </p:sp>
      <p:sp>
        <p:nvSpPr>
          <p:cNvPr id="8" name="Snip Single Corner Rectangle 7"/>
          <p:cNvSpPr/>
          <p:nvPr/>
        </p:nvSpPr>
        <p:spPr>
          <a:xfrm>
            <a:off x="2076995" y="3135085"/>
            <a:ext cx="3198224" cy="587828"/>
          </a:xfrm>
          <a:prstGeom prst="snip1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HRRP Fine </a:t>
            </a:r>
          </a:p>
          <a:p>
            <a:pPr marL="0" lvl="1" algn="ctr"/>
            <a:r>
              <a:rPr lang="en-US" dirty="0" smtClean="0"/>
              <a:t>997 * 8000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53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66" y="609600"/>
            <a:ext cx="9379131" cy="1320800"/>
          </a:xfrm>
        </p:spPr>
        <p:txBody>
          <a:bodyPr/>
          <a:lstStyle/>
          <a:p>
            <a:r>
              <a:rPr lang="en-US" dirty="0" smtClean="0"/>
              <a:t>Readmission </a:t>
            </a:r>
            <a:r>
              <a:rPr lang="en-US" smtClean="0"/>
              <a:t>Cost Reduction-All </a:t>
            </a:r>
            <a:r>
              <a:rPr lang="en-US" dirty="0" err="1" smtClean="0"/>
              <a:t>CareTracker</a:t>
            </a:r>
            <a:endParaRPr lang="en-US" dirty="0"/>
          </a:p>
        </p:txBody>
      </p:sp>
      <p:sp>
        <p:nvSpPr>
          <p:cNvPr id="6" name="Snip Single Corner Rectangle 5"/>
          <p:cNvSpPr/>
          <p:nvPr/>
        </p:nvSpPr>
        <p:spPr>
          <a:xfrm>
            <a:off x="7393579" y="1589253"/>
            <a:ext cx="2103120" cy="5486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$</a:t>
            </a:r>
            <a:r>
              <a:rPr lang="is-IS" dirty="0" smtClean="0"/>
              <a:t>4,784,000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Snip Single Corner Rectangle 8"/>
          <p:cNvSpPr/>
          <p:nvPr/>
        </p:nvSpPr>
        <p:spPr>
          <a:xfrm>
            <a:off x="7393579" y="2438338"/>
            <a:ext cx="2103120" cy="5486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vl="1">
              <a:lnSpc>
                <a:spcPct val="200000"/>
              </a:lnSpc>
            </a:pPr>
            <a:r>
              <a:rPr lang="en-US" dirty="0" smtClean="0"/>
              <a:t>$</a:t>
            </a:r>
            <a:r>
              <a:rPr lang="is-IS" dirty="0"/>
              <a:t> </a:t>
            </a:r>
            <a:r>
              <a:rPr lang="is-IS" dirty="0" smtClean="0"/>
              <a:t>5,246,400</a:t>
            </a:r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7393577" y="4888907"/>
            <a:ext cx="2103120" cy="5486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vl="1">
              <a:lnSpc>
                <a:spcPct val="200000"/>
              </a:lnSpc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$ (</a:t>
            </a:r>
            <a:r>
              <a:rPr lang="is-IS" dirty="0" smtClean="0">
                <a:solidFill>
                  <a:schemeClr val="accent4">
                    <a:lumMod val="75000"/>
                  </a:schemeClr>
                </a:solidFill>
              </a:rPr>
              <a:t> 2054400 )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" name="Snip Single Corner Rectangle 10"/>
          <p:cNvSpPr/>
          <p:nvPr/>
        </p:nvSpPr>
        <p:spPr>
          <a:xfrm>
            <a:off x="3676106" y="1582756"/>
            <a:ext cx="3198224" cy="587828"/>
          </a:xfrm>
          <a:prstGeom prst="snip1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HRRP Fine </a:t>
            </a:r>
          </a:p>
          <a:p>
            <a:pPr marL="0" lvl="1" algn="ctr"/>
            <a:r>
              <a:rPr lang="en-US" dirty="0" smtClean="0"/>
              <a:t>598 * 8000 </a:t>
            </a:r>
            <a:endParaRPr lang="en-US" dirty="0"/>
          </a:p>
        </p:txBody>
      </p:sp>
      <p:sp>
        <p:nvSpPr>
          <p:cNvPr id="12" name="Snip Single Corner Rectangle 11"/>
          <p:cNvSpPr/>
          <p:nvPr/>
        </p:nvSpPr>
        <p:spPr>
          <a:xfrm>
            <a:off x="3676106" y="2428190"/>
            <a:ext cx="3198224" cy="591479"/>
          </a:xfrm>
          <a:prstGeom prst="snip1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CT Cost</a:t>
            </a:r>
            <a:endParaRPr lang="en-US" dirty="0"/>
          </a:p>
        </p:txBody>
      </p:sp>
      <p:sp>
        <p:nvSpPr>
          <p:cNvPr id="13" name="Snip Single Corner Rectangle 12"/>
          <p:cNvSpPr/>
          <p:nvPr/>
        </p:nvSpPr>
        <p:spPr>
          <a:xfrm>
            <a:off x="3676106" y="4888907"/>
            <a:ext cx="3198224" cy="587828"/>
          </a:xfrm>
          <a:prstGeom prst="snip1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Savings</a:t>
            </a:r>
            <a:endParaRPr lang="en-US" dirty="0"/>
          </a:p>
        </p:txBody>
      </p:sp>
      <p:sp>
        <p:nvSpPr>
          <p:cNvPr id="14" name="Snip Single Corner Rectangle 13"/>
          <p:cNvSpPr/>
          <p:nvPr/>
        </p:nvSpPr>
        <p:spPr>
          <a:xfrm>
            <a:off x="7393579" y="3287423"/>
            <a:ext cx="2103120" cy="5486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vl="1">
              <a:lnSpc>
                <a:spcPct val="200000"/>
              </a:lnSpc>
            </a:pPr>
            <a:r>
              <a:rPr lang="en-US" dirty="0"/>
              <a:t>$</a:t>
            </a:r>
            <a:r>
              <a:rPr lang="is-IS" dirty="0"/>
              <a:t> 10,030,400</a:t>
            </a:r>
            <a:endParaRPr lang="en-US" dirty="0"/>
          </a:p>
        </p:txBody>
      </p:sp>
      <p:sp>
        <p:nvSpPr>
          <p:cNvPr id="15" name="Snip Single Corner Rectangle 14"/>
          <p:cNvSpPr/>
          <p:nvPr/>
        </p:nvSpPr>
        <p:spPr>
          <a:xfrm>
            <a:off x="3676106" y="3284722"/>
            <a:ext cx="3198224" cy="587828"/>
          </a:xfrm>
          <a:prstGeom prst="snip1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Total</a:t>
            </a:r>
            <a:endParaRPr lang="en-US" dirty="0"/>
          </a:p>
        </p:txBody>
      </p:sp>
      <p:sp>
        <p:nvSpPr>
          <p:cNvPr id="17" name="Snip Single Corner Rectangle 16"/>
          <p:cNvSpPr/>
          <p:nvPr/>
        </p:nvSpPr>
        <p:spPr>
          <a:xfrm>
            <a:off x="296579" y="4132597"/>
            <a:ext cx="2986072" cy="548639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997 observed readmissions</a:t>
            </a:r>
            <a:endParaRPr lang="en-US" dirty="0"/>
          </a:p>
        </p:txBody>
      </p:sp>
      <p:sp>
        <p:nvSpPr>
          <p:cNvPr id="18" name="Snip Single Corner Rectangle 17"/>
          <p:cNvSpPr/>
          <p:nvPr/>
        </p:nvSpPr>
        <p:spPr>
          <a:xfrm>
            <a:off x="290045" y="1575601"/>
            <a:ext cx="2986072" cy="548639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997 observed readmissions</a:t>
            </a:r>
            <a:endParaRPr lang="en-US" dirty="0"/>
          </a:p>
        </p:txBody>
      </p:sp>
      <p:sp>
        <p:nvSpPr>
          <p:cNvPr id="19" name="Snip Single Corner Rectangle 18"/>
          <p:cNvSpPr/>
          <p:nvPr/>
        </p:nvSpPr>
        <p:spPr>
          <a:xfrm>
            <a:off x="296577" y="2438337"/>
            <a:ext cx="2986072" cy="548639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4372 observed patients</a:t>
            </a:r>
            <a:endParaRPr lang="en-US" dirty="0"/>
          </a:p>
        </p:txBody>
      </p:sp>
      <p:sp>
        <p:nvSpPr>
          <p:cNvPr id="20" name="Snip Single Corner Rectangle 19"/>
          <p:cNvSpPr/>
          <p:nvPr/>
        </p:nvSpPr>
        <p:spPr>
          <a:xfrm>
            <a:off x="7393577" y="4152191"/>
            <a:ext cx="2103120" cy="54863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$</a:t>
            </a:r>
            <a:r>
              <a:rPr lang="en-US" dirty="0"/>
              <a:t>7,976,000</a:t>
            </a:r>
          </a:p>
          <a:p>
            <a:pPr algn="ctr"/>
            <a:endParaRPr lang="en-US" dirty="0"/>
          </a:p>
        </p:txBody>
      </p:sp>
      <p:sp>
        <p:nvSpPr>
          <p:cNvPr id="21" name="Snip Single Corner Rectangle 20"/>
          <p:cNvSpPr/>
          <p:nvPr/>
        </p:nvSpPr>
        <p:spPr>
          <a:xfrm>
            <a:off x="3676106" y="4132597"/>
            <a:ext cx="3198224" cy="587828"/>
          </a:xfrm>
          <a:prstGeom prst="snip1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/>
            <a:r>
              <a:rPr lang="en-US" dirty="0" smtClean="0"/>
              <a:t>HRRP Fine </a:t>
            </a:r>
          </a:p>
          <a:p>
            <a:pPr marL="0" lvl="1" algn="ctr"/>
            <a:r>
              <a:rPr lang="en-US" dirty="0" smtClean="0"/>
              <a:t>997 * 8000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35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690</TotalTime>
  <Words>827</Words>
  <Application>Microsoft Macintosh PowerPoint</Application>
  <PresentationFormat>Widescreen</PresentationFormat>
  <Paragraphs>348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Calibri</vt:lpstr>
      <vt:lpstr>Trebuchet MS</vt:lpstr>
      <vt:lpstr>Wingdings 3</vt:lpstr>
      <vt:lpstr>Arial</vt:lpstr>
      <vt:lpstr>Facet</vt:lpstr>
      <vt:lpstr>PowerPoint Presentation</vt:lpstr>
      <vt:lpstr>Introduction</vt:lpstr>
      <vt:lpstr>Agenda</vt:lpstr>
      <vt:lpstr>Hospital Readmissions Reduction Program (HRRP)</vt:lpstr>
      <vt:lpstr>Tahoe Healthcare Systems(THS) &amp; HRRP</vt:lpstr>
      <vt:lpstr>CareTracker</vt:lpstr>
      <vt:lpstr>Readmission Reduction-CareTracker </vt:lpstr>
      <vt:lpstr>Readmission Cost-HRRP Penalty</vt:lpstr>
      <vt:lpstr>Readmission Cost Reduction-All CareTracker</vt:lpstr>
      <vt:lpstr>Readmission Cost Reduction-Ideal CareTracker Strategy</vt:lpstr>
      <vt:lpstr>Predicting Readmissions–Random Forests</vt:lpstr>
      <vt:lpstr>Feature Importance–Random Forests</vt:lpstr>
      <vt:lpstr>PowerPoint Presentation</vt:lpstr>
      <vt:lpstr>PowerPoint Presentation</vt:lpstr>
      <vt:lpstr>PowerPoint Presentation</vt:lpstr>
      <vt:lpstr>Predicting Readmissions-Logistic Regression</vt:lpstr>
      <vt:lpstr>Correlation Matrix-Logistic Regression</vt:lpstr>
      <vt:lpstr>PowerPoint Presentation</vt:lpstr>
      <vt:lpstr>PowerPoint Presentation</vt:lpstr>
      <vt:lpstr>PowerPoint Presentation</vt:lpstr>
      <vt:lpstr>Clustering-Features</vt:lpstr>
      <vt:lpstr>Clustering-Silhouette Scores</vt:lpstr>
      <vt:lpstr>Feature Matrix-Clustered Logistic Regression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 – Maximizing profit or reducing risk</vt:lpstr>
      <vt:lpstr>Conclusion</vt:lpstr>
      <vt:lpstr>Questions ?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Jaichitra Balakrishnan</dc:creator>
  <cp:lastModifiedBy>Jaichitra Balakrishnan</cp:lastModifiedBy>
  <cp:revision>24</cp:revision>
  <dcterms:created xsi:type="dcterms:W3CDTF">2017-07-20T10:04:27Z</dcterms:created>
  <dcterms:modified xsi:type="dcterms:W3CDTF">2017-07-21T00:03:16Z</dcterms:modified>
</cp:coreProperties>
</file>